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y="5143500" cx="9144000"/>
  <p:notesSz cx="6858000" cy="9144000"/>
  <p:embeddedFontLst>
    <p:embeddedFont>
      <p:font typeface="Robo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5" roundtripDataSignature="AMtx7miOd1l5KPUcDf14InndjovUaFMUIQ=="/>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Shadman Ahmed"/>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0DE845F-1FF4-4A50-B6BB-62D00FA5C1AB}">
  <a:tblStyle styleId="{70DE845F-1FF4-4A50-B6BB-62D00FA5C1AB}"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regular.fntdata"/><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font" Target="fonts/Roboto-italic.fntdata"/><Relationship Id="rId10" Type="http://schemas.openxmlformats.org/officeDocument/2006/relationships/slide" Target="slides/slide3.xml"/><Relationship Id="rId32" Type="http://schemas.openxmlformats.org/officeDocument/2006/relationships/font" Target="fonts/Roboto-bold.fntdata"/><Relationship Id="rId13" Type="http://schemas.openxmlformats.org/officeDocument/2006/relationships/slide" Target="slides/slide6.xml"/><Relationship Id="rId35" Type="http://customschemas.google.com/relationships/presentationmetadata" Target="metadata"/><Relationship Id="rId12" Type="http://schemas.openxmlformats.org/officeDocument/2006/relationships/slide" Target="slides/slide5.xml"/><Relationship Id="rId34" Type="http://schemas.openxmlformats.org/officeDocument/2006/relationships/font" Target="fonts/Roboto-bold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10-26T13:39:41.201">
    <p:pos x="6000" y="0"/>
    <p:text>Look over</p:text>
    <p:extLst>
      <p:ext uri="{C676402C-5697-4E1C-873F-D02D1690AC5C}">
        <p15:threadingInfo timeZoneBias="0"/>
      </p:ext>
      <p:ext uri="http://customooxmlschemas.google.com/">
        <go:slidesCustomData xmlns:go="http://customooxmlschemas.google.com/" commentPostId="AAAARQi1Uz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Noah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David</a:t>
            </a:r>
            <a:endParaRPr sz="1000">
              <a:solidFill>
                <a:schemeClr val="dk1"/>
              </a:solidFill>
              <a:latin typeface="Roboto"/>
              <a:ea typeface="Roboto"/>
              <a:cs typeface="Roboto"/>
              <a:sym typeface="Roboto"/>
            </a:endParaRPr>
          </a:p>
          <a:p>
            <a:pPr indent="-292100" lvl="0" marL="457200" rtl="0" algn="l">
              <a:lnSpc>
                <a:spcPct val="115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Common practice for motion detectors in shops and surveillance products</a:t>
            </a:r>
            <a:endParaRPr sz="1000">
              <a:solidFill>
                <a:schemeClr val="dk1"/>
              </a:solidFill>
              <a:latin typeface="Roboto"/>
              <a:ea typeface="Roboto"/>
              <a:cs typeface="Roboto"/>
              <a:sym typeface="Roboto"/>
            </a:endParaRPr>
          </a:p>
          <a:p>
            <a:pPr indent="-292100" lvl="0" marL="457200" rtl="0" algn="l">
              <a:lnSpc>
                <a:spcPct val="115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Differential detection: changing environment temperature does not affect accuracy</a:t>
            </a:r>
            <a:endParaRPr sz="1000">
              <a:solidFill>
                <a:schemeClr val="dk1"/>
              </a:solidFill>
              <a:latin typeface="Roboto"/>
              <a:ea typeface="Roboto"/>
              <a:cs typeface="Roboto"/>
              <a:sym typeface="Roboto"/>
            </a:endParaRPr>
          </a:p>
          <a:p>
            <a:pPr indent="-292100" lvl="0" marL="457200" rtl="0" algn="l">
              <a:lnSpc>
                <a:spcPct val="115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Adjustable ambient threshold: we will experiment with it to find the best</a:t>
            </a:r>
            <a:endParaRPr sz="1000">
              <a:solidFill>
                <a:schemeClr val="dk1"/>
              </a:solidFill>
              <a:latin typeface="Roboto"/>
              <a:ea typeface="Roboto"/>
              <a:cs typeface="Roboto"/>
              <a:sym typeface="Roboto"/>
            </a:endParaRPr>
          </a:p>
          <a:p>
            <a:pPr indent="-292100" lvl="0" marL="457200" rtl="0" algn="l">
              <a:lnSpc>
                <a:spcPct val="115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Low cost: at ~$2 per unit</a:t>
            </a:r>
            <a:endParaRPr sz="1000">
              <a:solidFill>
                <a:schemeClr val="dk1"/>
              </a:solidFill>
              <a:latin typeface="Roboto"/>
              <a:ea typeface="Roboto"/>
              <a:cs typeface="Roboto"/>
              <a:sym typeface="Roboto"/>
            </a:endParaRPr>
          </a:p>
          <a:p>
            <a:pPr indent="0" lvl="0" marL="0" rtl="0" algn="l">
              <a:lnSpc>
                <a:spcPct val="100000"/>
              </a:lnSpc>
              <a:spcBef>
                <a:spcPts val="1200"/>
              </a:spcBef>
              <a:spcAft>
                <a:spcPts val="0"/>
              </a:spcAft>
              <a:buSzPts val="1100"/>
              <a:buNone/>
            </a:pPr>
            <a:r>
              <a:t/>
            </a:r>
            <a:endParaRPr sz="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fa17a15868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fa17a15868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David - The LIDAR TOF Sensor uses the speed of light delay from a solid-state laser to measure distance. </a:t>
            </a:r>
            <a:endParaRPr/>
          </a:p>
          <a:p>
            <a:pPr indent="0" lvl="0" marL="0" rtl="0" algn="l">
              <a:spcBef>
                <a:spcPts val="0"/>
              </a:spcBef>
              <a:spcAft>
                <a:spcPts val="0"/>
              </a:spcAft>
              <a:buNone/>
            </a:pPr>
            <a:r>
              <a:rPr lang="en"/>
              <a:t>If anyone asks ~ </a:t>
            </a:r>
            <a:r>
              <a:rPr lang="en" sz="1000">
                <a:solidFill>
                  <a:schemeClr val="dk1"/>
                </a:solidFill>
                <a:latin typeface="Times New Roman"/>
                <a:ea typeface="Times New Roman"/>
                <a:cs typeface="Times New Roman"/>
                <a:sym typeface="Times New Roman"/>
              </a:rPr>
              <a:t>It uses a SPAD array (Single Photon Avalanche Diodes) detector and an IR Laser with a 940nm VCSEL emitter (Vertical Cavity Surface-Emitting Laser) controlled by an internal microprocessor all in a module smaller than an pencil eraser. Older IR reflective sensors use the angle of the reflected light from an IR LED to determine distance. Sonar is also used for longer range distance measurements using a reflected ultrasonic signal.</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latin typeface="Times New Roman"/>
                <a:ea typeface="Times New Roman"/>
                <a:cs typeface="Times New Roman"/>
                <a:sym typeface="Times New Roman"/>
              </a:rPr>
              <a:t>Back to speaking: The LIDAR Sensor is accurate between 50 mm -1200mm which is about 2 inches to 4 feet. The is well </a:t>
            </a:r>
            <a:r>
              <a:rPr lang="en" sz="1000">
                <a:solidFill>
                  <a:schemeClr val="dk1"/>
                </a:solidFill>
                <a:latin typeface="Times New Roman"/>
                <a:ea typeface="Times New Roman"/>
                <a:cs typeface="Times New Roman"/>
                <a:sym typeface="Times New Roman"/>
              </a:rPr>
              <a:t>within the range we would expect for people moving through a buss doorway. The datasheet predicts a 33ms delay for accurate measurements from the laser, which is preferred over the 3s delay on the original PIR sensors. The VL53 uses the I2C protocol to send measurements to a microcontroller. ( I2C is preferred over SPI due to its NAK/ACK functionality and it requires fewer wires) . </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latin typeface="Times New Roman"/>
                <a:ea typeface="Times New Roman"/>
                <a:cs typeface="Times New Roman"/>
                <a:sym typeface="Times New Roman"/>
              </a:rPr>
              <a:t>Additionally, the cost and dimensions of this VL53 sensor make it a rational choice for the project. </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latin typeface="Times New Roman"/>
                <a:ea typeface="Times New Roman"/>
                <a:cs typeface="Times New Roman"/>
                <a:sym typeface="Times New Roman"/>
              </a:rPr>
              <a:t>Initial testing of the LIDAR sensors with the mbed microcontroller were successful this week. The LIDAR sensors were able to quickly respond when motion was detected within a threshold distance.  Two sensors placed side by side can count the number of passengers on hypothetical bus using the order of triggers as  discussed on a  previous slide. The main issue with the LIDAR sensors is that they are only able to detect motion directly in front of the sensor. This problem can be mitigated by placing the sensors at chest height on the bus. A 3D -printed mechanical housing for the sensors will be printed within the next week  to allow for more reliable testing. </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latin typeface="Times New Roman"/>
                <a:ea typeface="Times New Roman"/>
                <a:cs typeface="Times New Roman"/>
                <a:sym typeface="Times New Roman"/>
              </a:rPr>
              <a:t>Depending on the accuracy of the LIDAR sensors in the new 3d printed housing, the team is considering abandoning PIR altogether in favor of the highly sensitive LIDAR sensors. </a:t>
            </a:r>
            <a:endParaRPr sz="10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David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fb287533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fb287533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50">
                <a:solidFill>
                  <a:schemeClr val="dk1"/>
                </a:solidFill>
                <a:highlight>
                  <a:srgbClr val="FFFFFF"/>
                </a:highlight>
                <a:latin typeface="Roboto"/>
                <a:ea typeface="Roboto"/>
                <a:cs typeface="Roboto"/>
                <a:sym typeface="Roboto"/>
              </a:rPr>
              <a:t>Thomas - </a:t>
            </a:r>
            <a:r>
              <a:rPr lang="en" sz="1050">
                <a:solidFill>
                  <a:schemeClr val="dk1"/>
                </a:solidFill>
                <a:highlight>
                  <a:srgbClr val="FFFFFF"/>
                </a:highlight>
                <a:latin typeface="Roboto"/>
                <a:ea typeface="Roboto"/>
                <a:cs typeface="Roboto"/>
                <a:sym typeface="Roboto"/>
              </a:rPr>
              <a:t>Acrylonitrile butadiene styrene (ABS) is a common thermoplastic polymer. </a:t>
            </a:r>
            <a:endParaRPr sz="105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202122"/>
              </a:solidFill>
              <a:highlight>
                <a:srgbClr val="FFFFFF"/>
              </a:highlight>
            </a:endParaRPr>
          </a:p>
          <a:p>
            <a:pPr indent="0" lvl="0" marL="0" rtl="0" algn="l">
              <a:spcBef>
                <a:spcPts val="0"/>
              </a:spcBef>
              <a:spcAft>
                <a:spcPts val="0"/>
              </a:spcAft>
              <a:buNone/>
            </a:pPr>
            <a:r>
              <a:rPr lang="en" sz="1050">
                <a:solidFill>
                  <a:srgbClr val="202122"/>
                </a:solidFill>
                <a:highlight>
                  <a:srgbClr val="FFFFFF"/>
                </a:highlight>
              </a:rPr>
              <a:t>We have printed out an </a:t>
            </a:r>
            <a:r>
              <a:rPr lang="en" sz="1050">
                <a:solidFill>
                  <a:srgbClr val="202122"/>
                </a:solidFill>
                <a:highlight>
                  <a:srgbClr val="FFFFFF"/>
                </a:highlight>
              </a:rPr>
              <a:t>elliptical</a:t>
            </a:r>
            <a:r>
              <a:rPr lang="en" sz="1050">
                <a:solidFill>
                  <a:srgbClr val="202122"/>
                </a:solidFill>
                <a:highlight>
                  <a:srgbClr val="FFFFFF"/>
                </a:highlight>
              </a:rPr>
              <a:t> sensor housing out of ABS. which provides favorable mechanical properties such as impact resistance, toughness, and rigidity when compared with other common polymers. This material is affordable and its chemical properties make it ideal for our prototype intelliBus system. </a:t>
            </a:r>
            <a:endParaRPr sz="1050">
              <a:solidFill>
                <a:srgbClr val="202122"/>
              </a:solidFill>
              <a:highlight>
                <a:srgbClr val="FFFFFF"/>
              </a:highlight>
            </a:endParaRPr>
          </a:p>
          <a:p>
            <a:pPr indent="0" lvl="0" marL="0" rtl="0" algn="l">
              <a:spcBef>
                <a:spcPts val="0"/>
              </a:spcBef>
              <a:spcAft>
                <a:spcPts val="0"/>
              </a:spcAft>
              <a:buNone/>
            </a:pPr>
            <a:r>
              <a:t/>
            </a:r>
            <a:endParaRPr sz="1050">
              <a:solidFill>
                <a:srgbClr val="202122"/>
              </a:solidFill>
              <a:highlight>
                <a:srgbClr val="FFFFFF"/>
              </a:highlight>
            </a:endParaRPr>
          </a:p>
          <a:p>
            <a:pPr indent="0" lvl="0" marL="0" rtl="0" algn="l">
              <a:spcBef>
                <a:spcPts val="0"/>
              </a:spcBef>
              <a:spcAft>
                <a:spcPts val="0"/>
              </a:spcAft>
              <a:buNone/>
            </a:pPr>
            <a:r>
              <a:rPr lang="en" sz="1050">
                <a:solidFill>
                  <a:srgbClr val="202122"/>
                </a:solidFill>
                <a:highlight>
                  <a:srgbClr val="FFFFFF"/>
                </a:highlight>
              </a:rPr>
              <a:t>The top right image shows the front face of the 3D sensor housing, with variable heights. The heights vary by about 2.5cm (which is about the height of a PIR sensor) . So off the 1cm base, the heights increase to 3.5 cm, 6cm, and 8.5cm. The right hand side image shows the 3 pairs of  angles that we can detect human motion (inner pair, middle pair and outer </a:t>
            </a:r>
            <a:r>
              <a:rPr lang="en" sz="1050">
                <a:solidFill>
                  <a:srgbClr val="202122"/>
                </a:solidFill>
                <a:highlight>
                  <a:srgbClr val="FFFFFF"/>
                </a:highlight>
              </a:rPr>
              <a:t>pair)</a:t>
            </a:r>
            <a:r>
              <a:rPr lang="en" sz="1050">
                <a:solidFill>
                  <a:srgbClr val="202122"/>
                </a:solidFill>
                <a:highlight>
                  <a:srgbClr val="FFFFFF"/>
                </a:highlight>
              </a:rPr>
              <a:t>. The passenger counting logic assumes that the sensors are triggered one after the other. The curved shaped of the 3d sensor housing helps enforces this constraint. With LIDAR sensors, the overlapping detection field should not be an issue since the LIDAR beam emits a line directly in front of the sensor. However, with PIR sensor detection it is important that the sensors are angled away from </a:t>
            </a:r>
            <a:r>
              <a:rPr lang="en" sz="1050">
                <a:solidFill>
                  <a:srgbClr val="202122"/>
                </a:solidFill>
                <a:highlight>
                  <a:srgbClr val="FFFFFF"/>
                </a:highlight>
              </a:rPr>
              <a:t>each other</a:t>
            </a:r>
            <a:r>
              <a:rPr lang="en" sz="1050">
                <a:solidFill>
                  <a:srgbClr val="202122"/>
                </a:solidFill>
                <a:highlight>
                  <a:srgbClr val="FFFFFF"/>
                </a:highlight>
              </a:rPr>
              <a:t>. If mounted directly side by side, the wide field of view on the PIR sensors could overlap. </a:t>
            </a:r>
            <a:endParaRPr sz="1050">
              <a:solidFill>
                <a:srgbClr val="202122"/>
              </a:solidFill>
              <a:highlight>
                <a:srgbClr val="FFFFFF"/>
              </a:highlight>
            </a:endParaRPr>
          </a:p>
          <a:p>
            <a:pPr indent="0" lvl="0" marL="0" rtl="0" algn="l">
              <a:spcBef>
                <a:spcPts val="0"/>
              </a:spcBef>
              <a:spcAft>
                <a:spcPts val="0"/>
              </a:spcAft>
              <a:buNone/>
            </a:pPr>
            <a:r>
              <a:t/>
            </a:r>
            <a:endParaRPr sz="1050">
              <a:solidFill>
                <a:srgbClr val="202122"/>
              </a:solidFill>
              <a:highlight>
                <a:srgbClr val="FFFFFF"/>
              </a:highlight>
            </a:endParaRPr>
          </a:p>
          <a:p>
            <a:pPr indent="0" lvl="0" marL="0" rtl="0" algn="l">
              <a:spcBef>
                <a:spcPts val="0"/>
              </a:spcBef>
              <a:spcAft>
                <a:spcPts val="0"/>
              </a:spcAft>
              <a:buNone/>
            </a:pPr>
            <a:r>
              <a:rPr lang="en" sz="1050">
                <a:solidFill>
                  <a:srgbClr val="202122"/>
                </a:solidFill>
                <a:highlight>
                  <a:srgbClr val="FFFFFF"/>
                </a:highlight>
              </a:rPr>
              <a:t>Additionally, we are planning on building a </a:t>
            </a:r>
            <a:r>
              <a:rPr lang="en" sz="1050">
                <a:solidFill>
                  <a:srgbClr val="202122"/>
                </a:solidFill>
                <a:highlight>
                  <a:srgbClr val="FFFFFF"/>
                </a:highlight>
              </a:rPr>
              <a:t>separate</a:t>
            </a:r>
            <a:r>
              <a:rPr lang="en" sz="1050">
                <a:solidFill>
                  <a:srgbClr val="202122"/>
                </a:solidFill>
                <a:highlight>
                  <a:srgbClr val="FFFFFF"/>
                </a:highlight>
              </a:rPr>
              <a:t> 3D printed housing for the nordic microcontroller board that will protect the top and bottom of the microcontroller from the elements. </a:t>
            </a:r>
            <a:endParaRPr sz="1050">
              <a:solidFill>
                <a:srgbClr val="202122"/>
              </a:solidFill>
              <a:highlight>
                <a:srgbClr val="FFFFFF"/>
              </a:highlight>
            </a:endParaRPr>
          </a:p>
          <a:p>
            <a:pPr indent="0" lvl="0" marL="0" rtl="0" algn="l">
              <a:spcBef>
                <a:spcPts val="0"/>
              </a:spcBef>
              <a:spcAft>
                <a:spcPts val="0"/>
              </a:spcAft>
              <a:buNone/>
            </a:pPr>
            <a:r>
              <a:t/>
            </a:r>
            <a:endParaRPr sz="1050">
              <a:solidFill>
                <a:srgbClr val="202122"/>
              </a:solidFill>
              <a:highlight>
                <a:srgbClr val="FFFFFF"/>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fa17a1586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fa17a1586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for High-Throughput Low-Latency Big Data Pipeline in the cloud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fb3d74a30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fb3d74a30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fa17a1586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fa17a1586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Noah</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May use this:</a:t>
            </a:r>
            <a:endParaRPr>
              <a:solidFill>
                <a:schemeClr val="dk1"/>
              </a:solidFill>
            </a:endParaRPr>
          </a:p>
          <a:p>
            <a:pPr indent="0" lvl="0" marL="0" rtl="0" algn="l">
              <a:spcBef>
                <a:spcPts val="0"/>
              </a:spcBef>
              <a:spcAft>
                <a:spcPts val="0"/>
              </a:spcAft>
              <a:buClr>
                <a:schemeClr val="dk1"/>
              </a:buClr>
              <a:buSzPts val="1100"/>
              <a:buFont typeface="Arial"/>
              <a:buNone/>
            </a:pPr>
            <a:r>
              <a:rPr lang="en" sz="1200">
                <a:solidFill>
                  <a:srgbClr val="4285F4"/>
                </a:solidFill>
                <a:latin typeface="Times New Roman"/>
                <a:ea typeface="Times New Roman"/>
                <a:cs typeface="Times New Roman"/>
                <a:sym typeface="Times New Roman"/>
              </a:rPr>
              <a:t>Shad --</a:t>
            </a:r>
            <a:endParaRPr sz="1200">
              <a:solidFill>
                <a:srgbClr val="4285F4"/>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rgbClr val="4285F4"/>
                </a:solidFill>
                <a:latin typeface="Times New Roman"/>
                <a:ea typeface="Times New Roman"/>
                <a:cs typeface="Times New Roman"/>
                <a:sym typeface="Times New Roman"/>
              </a:rPr>
              <a:t>The web application pulls from the database to present the end-users with live maps and passengers counts</a:t>
            </a:r>
            <a:endParaRPr sz="1200">
              <a:solidFill>
                <a:srgbClr val="4285F4"/>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200">
              <a:solidFill>
                <a:srgbClr val="4285F4"/>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rgbClr val="4285F4"/>
                </a:solidFill>
                <a:latin typeface="Times New Roman"/>
                <a:ea typeface="Times New Roman"/>
                <a:cs typeface="Times New Roman"/>
                <a:sym typeface="Times New Roman"/>
              </a:rPr>
              <a:t>The live-feed webapp proposed GUI for the live map and passenger count. </a:t>
            </a:r>
            <a:endParaRPr sz="1200">
              <a:solidFill>
                <a:srgbClr val="4285F4"/>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200">
              <a:solidFill>
                <a:srgbClr val="4285F4"/>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rgbClr val="4285F4"/>
                </a:solidFill>
                <a:latin typeface="Times New Roman"/>
                <a:ea typeface="Times New Roman"/>
                <a:cs typeface="Times New Roman"/>
                <a:sym typeface="Times New Roman"/>
              </a:rPr>
              <a:t>The analytics dashboard will provide web-embeddable machine learning business intelligence (BI) GUI dashboards -- either using AWS Quicksight or Microsoft PowerBI -- which will allow end-users to have insights on the data and make predictions.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fa17a15868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fa17a15868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Noah</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May use this:</a:t>
            </a:r>
            <a:endParaRPr/>
          </a:p>
          <a:p>
            <a:pPr indent="0" lvl="0" marL="0" rtl="0" algn="l">
              <a:spcBef>
                <a:spcPts val="0"/>
              </a:spcBef>
              <a:spcAft>
                <a:spcPts val="0"/>
              </a:spcAft>
              <a:buClr>
                <a:schemeClr val="dk1"/>
              </a:buClr>
              <a:buSzPts val="1100"/>
              <a:buFont typeface="Arial"/>
              <a:buNone/>
            </a:pPr>
            <a:r>
              <a:rPr lang="en" sz="1200">
                <a:solidFill>
                  <a:srgbClr val="4285F4"/>
                </a:solidFill>
                <a:latin typeface="Times New Roman"/>
                <a:ea typeface="Times New Roman"/>
                <a:cs typeface="Times New Roman"/>
                <a:sym typeface="Times New Roman"/>
              </a:rPr>
              <a:t>Shad --</a:t>
            </a:r>
            <a:endParaRPr sz="1200">
              <a:solidFill>
                <a:srgbClr val="4285F4"/>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rgbClr val="4285F4"/>
                </a:solidFill>
                <a:latin typeface="Times New Roman"/>
                <a:ea typeface="Times New Roman"/>
                <a:cs typeface="Times New Roman"/>
                <a:sym typeface="Times New Roman"/>
              </a:rPr>
              <a:t>The web application pulls from the database to present the end-users with live maps and passengers counts</a:t>
            </a:r>
            <a:endParaRPr sz="1200">
              <a:solidFill>
                <a:srgbClr val="4285F4"/>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200">
              <a:solidFill>
                <a:srgbClr val="4285F4"/>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rgbClr val="4285F4"/>
                </a:solidFill>
                <a:latin typeface="Times New Roman"/>
                <a:ea typeface="Times New Roman"/>
                <a:cs typeface="Times New Roman"/>
                <a:sym typeface="Times New Roman"/>
              </a:rPr>
              <a:t>The live-feed webapp proposed GUI for the live map and passenger count. </a:t>
            </a:r>
            <a:endParaRPr sz="1200">
              <a:solidFill>
                <a:srgbClr val="4285F4"/>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200">
              <a:solidFill>
                <a:srgbClr val="4285F4"/>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rgbClr val="4285F4"/>
                </a:solidFill>
                <a:latin typeface="Times New Roman"/>
                <a:ea typeface="Times New Roman"/>
                <a:cs typeface="Times New Roman"/>
                <a:sym typeface="Times New Roman"/>
              </a:rPr>
              <a:t>The analytics dashboard will provide web-embeddable machine learning business intelligence (BI) GUI dashboards -- either using AWS Quicksight or Microsoft PowerBI -- which will allow end-users to have insights on the data and make predictions.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Noah</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457200" lvl="0" marL="0" rtl="0" algn="l">
              <a:lnSpc>
                <a:spcPct val="200000"/>
              </a:lnSpc>
              <a:spcBef>
                <a:spcPts val="0"/>
              </a:spcBef>
              <a:spcAft>
                <a:spcPts val="0"/>
              </a:spcAft>
              <a:buSzPts val="1100"/>
              <a:buNone/>
            </a:pPr>
            <a:r>
              <a:rPr lang="en" sz="1200">
                <a:solidFill>
                  <a:schemeClr val="dk1"/>
                </a:solidFill>
                <a:latin typeface="Times New Roman"/>
                <a:ea typeface="Times New Roman"/>
                <a:cs typeface="Times New Roman"/>
                <a:sym typeface="Times New Roman"/>
              </a:rPr>
              <a:t>Thomas - The </a:t>
            </a:r>
            <a:r>
              <a:rPr lang="en" sz="1200">
                <a:solidFill>
                  <a:schemeClr val="dk1"/>
                </a:solidFill>
                <a:latin typeface="Times New Roman"/>
                <a:ea typeface="Times New Roman"/>
                <a:cs typeface="Times New Roman"/>
                <a:sym typeface="Times New Roman"/>
              </a:rPr>
              <a:t>budget</a:t>
            </a:r>
            <a:r>
              <a:rPr lang="en" sz="1200">
                <a:solidFill>
                  <a:schemeClr val="dk1"/>
                </a:solidFill>
                <a:latin typeface="Times New Roman"/>
                <a:ea typeface="Times New Roman"/>
                <a:cs typeface="Times New Roman"/>
                <a:sym typeface="Times New Roman"/>
              </a:rPr>
              <a:t> from the original proposal presentation has been updated to reflect the money that has been spent by the team up to this </a:t>
            </a:r>
            <a:r>
              <a:rPr lang="en" sz="1200">
                <a:solidFill>
                  <a:schemeClr val="dk1"/>
                </a:solidFill>
                <a:latin typeface="Times New Roman"/>
                <a:ea typeface="Times New Roman"/>
                <a:cs typeface="Times New Roman"/>
                <a:sym typeface="Times New Roman"/>
              </a:rPr>
              <a:t>point</a:t>
            </a:r>
            <a:r>
              <a:rPr lang="en" sz="1200">
                <a:solidFill>
                  <a:schemeClr val="dk1"/>
                </a:solidFill>
                <a:latin typeface="Times New Roman"/>
                <a:ea typeface="Times New Roman"/>
                <a:cs typeface="Times New Roman"/>
                <a:sym typeface="Times New Roman"/>
              </a:rPr>
              <a:t> in the project.  The equipment for a prototype of the IntelliBus system includes the cellular IoT development kit, infrared and LIDAR sensors to track passenger motion, an external GPS antenna, and additional wires and connectors. The Nordic Semiconductor cellular IoT development kit is the most expensive item in the budget at $138.00 [7]. We have purchased two boards for parallel </a:t>
            </a:r>
            <a:r>
              <a:rPr lang="en" sz="1200">
                <a:solidFill>
                  <a:schemeClr val="dk1"/>
                </a:solidFill>
                <a:latin typeface="Times New Roman"/>
                <a:ea typeface="Times New Roman"/>
                <a:cs typeface="Times New Roman"/>
                <a:sym typeface="Times New Roman"/>
              </a:rPr>
              <a:t>development</a:t>
            </a:r>
            <a:r>
              <a:rPr lang="en" sz="1200">
                <a:solidFill>
                  <a:schemeClr val="dk1"/>
                </a:solidFill>
                <a:latin typeface="Times New Roman"/>
                <a:ea typeface="Times New Roman"/>
                <a:cs typeface="Times New Roman"/>
                <a:sym typeface="Times New Roman"/>
              </a:rPr>
              <a:t>.  Passive infrared sensors come in batches of 6, and the per batch cost is $10 [20]. Wires and connectors are estimated to be around $10 as well. The LIDAR </a:t>
            </a:r>
            <a:r>
              <a:rPr lang="en" sz="1200">
                <a:solidFill>
                  <a:schemeClr val="dk1"/>
                </a:solidFill>
                <a:latin typeface="Times New Roman"/>
                <a:ea typeface="Times New Roman"/>
                <a:cs typeface="Times New Roman"/>
                <a:sym typeface="Times New Roman"/>
              </a:rPr>
              <a:t>sensors</a:t>
            </a:r>
            <a:r>
              <a:rPr lang="en" sz="1200">
                <a:solidFill>
                  <a:schemeClr val="dk1"/>
                </a:solidFill>
                <a:latin typeface="Times New Roman"/>
                <a:ea typeface="Times New Roman"/>
                <a:cs typeface="Times New Roman"/>
                <a:sym typeface="Times New Roman"/>
              </a:rPr>
              <a:t> are $14.95 each. However, the team already purchased the LIDAR sensors for a previous class (ECE-4180). The external GPS antenna is $11.00.  Bringing the total Parts expense to $307.00</a:t>
            </a:r>
            <a:endParaRPr sz="1200">
              <a:solidFill>
                <a:schemeClr val="dk1"/>
              </a:solidFill>
              <a:latin typeface="Times New Roman"/>
              <a:ea typeface="Times New Roman"/>
              <a:cs typeface="Times New Roman"/>
              <a:sym typeface="Times New Roman"/>
            </a:endParaRPr>
          </a:p>
          <a:p>
            <a:pPr indent="457200" lvl="0" marL="0" rtl="0" algn="l">
              <a:lnSpc>
                <a:spcPct val="200000"/>
              </a:lnSpc>
              <a:spcBef>
                <a:spcPts val="0"/>
              </a:spcBef>
              <a:spcAft>
                <a:spcPts val="0"/>
              </a:spcAft>
              <a:buSzPts val="1100"/>
              <a:buNone/>
            </a:pPr>
            <a:r>
              <a:rPr lang="en" sz="1200">
                <a:solidFill>
                  <a:schemeClr val="dk1"/>
                </a:solidFill>
                <a:latin typeface="Times New Roman"/>
                <a:ea typeface="Times New Roman"/>
                <a:cs typeface="Times New Roman"/>
                <a:sym typeface="Times New Roman"/>
              </a:rPr>
              <a:t>The embedded software development environment will come included with the cellular IoT kit. The prototype should not need more than 10GB of standard storage and will use Amazon Web Services' free-tier. Using open-source software tools for the front and back-end of the website will also help save on cost. </a:t>
            </a:r>
            <a:endParaRPr sz="1200">
              <a:solidFill>
                <a:schemeClr val="dk1"/>
              </a:solidFill>
              <a:latin typeface="Times New Roman"/>
              <a:ea typeface="Times New Roman"/>
              <a:cs typeface="Times New Roman"/>
              <a:sym typeface="Times New Roman"/>
            </a:endParaRPr>
          </a:p>
          <a:p>
            <a:pPr indent="457200" lvl="0" marL="0" rtl="0" algn="l">
              <a:lnSpc>
                <a:spcPct val="20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funding for the project is $125 per student, leaving us $193.00  below the top of our budget. Using the current evaluation, there is no indication that the project will exceed the funding provided by the ECE department.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 name="Google Shape;7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Noah</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fa17a15868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fa17a15868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Thomas - The people counting technology used by the </a:t>
            </a:r>
            <a:r>
              <a:rPr lang="en"/>
              <a:t>IntelliBus system is ultimately not limited to bus transportation. Our product could be marketed to other types of public transportation like metro subway services and passenger rail services. Airlines, predicting maintenance inside a crowded structure, and shopping centers may also have a commercial interest in our system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a couple of products already in existence that offer a similar service to IntelliBus. </a:t>
            </a:r>
            <a:r>
              <a:rPr lang="en" sz="1200">
                <a:solidFill>
                  <a:schemeClr val="dk1"/>
                </a:solidFill>
                <a:latin typeface="Calibri"/>
                <a:ea typeface="Calibri"/>
                <a:cs typeface="Calibri"/>
                <a:sym typeface="Calibri"/>
              </a:rPr>
              <a:t>The Transit Bus app provides real time bus tracking and trip planning with categorical crowding information by describing busses on a mobile app  as not crowded, some crowding, or crowded.  Like IntelliBus, Transit uses side by side infrared beams to detect human movement [1]. </a:t>
            </a:r>
            <a:endParaRPr sz="1200">
              <a:solidFill>
                <a:schemeClr val="dk1"/>
              </a:solidFill>
              <a:latin typeface="Calibri"/>
              <a:ea typeface="Calibri"/>
              <a:cs typeface="Calibri"/>
              <a:sym typeface="Calibri"/>
            </a:endParaRPr>
          </a:p>
          <a:p>
            <a:pPr indent="-304800" lvl="0" marL="685800" rtl="0" algn="l">
              <a:spcBef>
                <a:spcPts val="0"/>
              </a:spcBef>
              <a:spcAft>
                <a:spcPts val="0"/>
              </a:spcAft>
              <a:buClr>
                <a:schemeClr val="dk1"/>
              </a:buClr>
              <a:buSzPts val="1200"/>
              <a:buFont typeface="Noto Sans Symbols"/>
              <a:buChar char="●"/>
            </a:pPr>
            <a:r>
              <a:rPr lang="en" sz="1200">
                <a:solidFill>
                  <a:schemeClr val="dk1"/>
                </a:solidFill>
                <a:latin typeface="Calibri"/>
                <a:ea typeface="Calibri"/>
                <a:cs typeface="Calibri"/>
                <a:sym typeface="Calibri"/>
              </a:rPr>
              <a:t>The Smart Transit People Counting Camera from Beijing Vion Technology offers image acquisition, passenger counting and analysis, and network data transmission, all in one camera. The product is mounted vertically over a bus door and uses computer vision and machine learning  to detect human motion [2]. </a:t>
            </a:r>
            <a:endParaRPr sz="1200">
              <a:solidFill>
                <a:schemeClr val="dk1"/>
              </a:solidFill>
              <a:latin typeface="Calibri"/>
              <a:ea typeface="Calibri"/>
              <a:cs typeface="Calibri"/>
              <a:sym typeface="Calibri"/>
            </a:endParaRPr>
          </a:p>
          <a:p>
            <a:pPr indent="-304800" lvl="0" marL="6858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Passio Technologies APC (Automatic Passenger Counting) is an advanced system that allows bus transportation authorities to track passenger counts and vehicle service start and end times. Passio also provides a mobile data terminal that displays vehicle location, date, time, passenger type, and other pertinent information on a web dashboard. </a:t>
            </a:r>
            <a:endParaRPr sz="1200">
              <a:solidFill>
                <a:schemeClr val="dk1"/>
              </a:solidFill>
              <a:latin typeface="Calibri"/>
              <a:ea typeface="Calibri"/>
              <a:cs typeface="Calibri"/>
              <a:sym typeface="Calibri"/>
            </a:endParaRPr>
          </a:p>
          <a:p>
            <a:pPr indent="-304800" lvl="0" marL="6858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If brought to market, the IntelliBus system would provide mostly the same features as the passenger counting systems that already exist.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Thomas - </a:t>
            </a:r>
            <a:endParaRPr/>
          </a:p>
          <a:p>
            <a:pPr indent="0" lvl="0" marL="0" rtl="0" algn="l">
              <a:lnSpc>
                <a:spcPct val="100000"/>
              </a:lnSpc>
              <a:spcBef>
                <a:spcPts val="0"/>
              </a:spcBef>
              <a:spcAft>
                <a:spcPts val="0"/>
              </a:spcAft>
              <a:buSzPts val="1100"/>
              <a:buNone/>
            </a:pPr>
            <a:r>
              <a:rPr lang="en"/>
              <a:t>Noah Chong will serve as …</a:t>
            </a:r>
            <a:endParaRPr/>
          </a:p>
          <a:p>
            <a:pPr indent="0" lvl="0" marL="0" rtl="0" algn="l">
              <a:lnSpc>
                <a:spcPct val="100000"/>
              </a:lnSpc>
              <a:spcBef>
                <a:spcPts val="0"/>
              </a:spcBef>
              <a:spcAft>
                <a:spcPts val="0"/>
              </a:spcAft>
              <a:buSzPts val="1100"/>
              <a:buNone/>
            </a:pPr>
            <a:r>
              <a:rPr lang="en"/>
              <a:t>Team members may be called upon to assist in other areas of the project depending on the workload.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fa17a15868_1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fa17a15868_1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 name="Google Shape;7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Noah</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Thomas - </a:t>
            </a:r>
            <a:endParaRPr/>
          </a:p>
          <a:p>
            <a:pPr indent="0" lvl="0" marL="0" rtl="0" algn="l">
              <a:lnSpc>
                <a:spcPct val="100000"/>
              </a:lnSpc>
              <a:spcBef>
                <a:spcPts val="0"/>
              </a:spcBef>
              <a:spcAft>
                <a:spcPts val="0"/>
              </a:spcAft>
              <a:buSzPts val="1100"/>
              <a:buNone/>
            </a:pPr>
            <a:r>
              <a:rPr lang="en"/>
              <a:t>This slide gives a high level description of the project. The goal is to design and prototype an IoT device that ultimately displays real-time updates of bus location and total passengers on a cloud-based web application. We have divided the project into two main components. The embedded passenger counting system will contain infrared sensors or LIDAR sensors to capture passengers entering and exiting the bus doors, a microcontroller that will process sensor inputs and store the total passenger count. </a:t>
            </a:r>
            <a:endParaRPr/>
          </a:p>
          <a:p>
            <a:pPr indent="0" lvl="0" marL="0" rtl="0" algn="l">
              <a:lnSpc>
                <a:spcPct val="100000"/>
              </a:lnSpc>
              <a:spcBef>
                <a:spcPts val="0"/>
              </a:spcBef>
              <a:spcAft>
                <a:spcPts val="0"/>
              </a:spcAft>
              <a:buSzPts val="1100"/>
              <a:buNone/>
            </a:pPr>
            <a:r>
              <a:rPr lang="en"/>
              <a:t>And an LTE-M module on the microcontroller will transmit the current number of bus riders and bus location to an IoT gateway. </a:t>
            </a:r>
            <a:endParaRPr/>
          </a:p>
          <a:p>
            <a:pPr indent="0" lvl="0" marL="0" rtl="0" algn="l">
              <a:lnSpc>
                <a:spcPct val="100000"/>
              </a:lnSpc>
              <a:spcBef>
                <a:spcPts val="0"/>
              </a:spcBef>
              <a:spcAft>
                <a:spcPts val="0"/>
              </a:spcAft>
              <a:buSzPts val="1100"/>
              <a:buNone/>
            </a:pPr>
            <a:r>
              <a:t/>
            </a:r>
            <a:endParaRPr/>
          </a:p>
          <a:p>
            <a:pPr indent="457200" lvl="0" marL="0" rtl="0" algn="l">
              <a:lnSpc>
                <a:spcPct val="200000"/>
              </a:lnSpc>
              <a:spcBef>
                <a:spcPts val="0"/>
              </a:spcBef>
              <a:spcAft>
                <a:spcPts val="0"/>
              </a:spcAft>
              <a:buSzPts val="1100"/>
              <a:buNone/>
            </a:pPr>
            <a:r>
              <a:rPr lang="en" sz="1200">
                <a:solidFill>
                  <a:schemeClr val="dk1"/>
                </a:solidFill>
                <a:latin typeface="Times New Roman"/>
                <a:ea typeface="Times New Roman"/>
                <a:cs typeface="Times New Roman"/>
                <a:sym typeface="Times New Roman"/>
              </a:rPr>
              <a:t>The second component of the project is a cloud-based web application that will be built upon a noSQL database of time-stamped passenger counts. AWS IoT Core is the gateway that  will connect the embedded passenger counting system with the back-end noSQL database. A web page  will actively refresh with the latest passenger counts and bus locations pulled from the database. For the front-end, we we plan on using tools like chart JS for data visualization and the OpenLayer maps API. These tools will allow End-users like Transportation departments and bus riders to  analyze passenger traffic statistics and bus maps on our website.</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457200" lvl="0" marL="0" rtl="0" algn="l">
              <a:lnSpc>
                <a:spcPct val="200000"/>
              </a:lnSpc>
              <a:spcBef>
                <a:spcPts val="0"/>
              </a:spcBef>
              <a:spcAft>
                <a:spcPts val="0"/>
              </a:spcAft>
              <a:buSzPts val="1100"/>
              <a:buNone/>
            </a:pPr>
            <a:r>
              <a:rPr lang="en" sz="1200">
                <a:solidFill>
                  <a:schemeClr val="dk1"/>
                </a:solidFill>
                <a:latin typeface="Times New Roman"/>
                <a:ea typeface="Times New Roman"/>
                <a:cs typeface="Times New Roman"/>
                <a:sym typeface="Times New Roman"/>
              </a:rPr>
              <a:t>Thomas- </a:t>
            </a:r>
            <a:endParaRPr sz="1200">
              <a:solidFill>
                <a:schemeClr val="dk1"/>
              </a:solidFill>
              <a:latin typeface="Times New Roman"/>
              <a:ea typeface="Times New Roman"/>
              <a:cs typeface="Times New Roman"/>
              <a:sym typeface="Times New Roman"/>
            </a:endParaRPr>
          </a:p>
          <a:p>
            <a:pPr indent="457200" lvl="0" marL="0" rtl="0" algn="l">
              <a:lnSpc>
                <a:spcPct val="200000"/>
              </a:lnSpc>
              <a:spcBef>
                <a:spcPts val="0"/>
              </a:spcBef>
              <a:spcAft>
                <a:spcPts val="0"/>
              </a:spcAft>
              <a:buSzPts val="1100"/>
              <a:buNone/>
            </a:pPr>
            <a:r>
              <a:rPr lang="en" sz="1200">
                <a:solidFill>
                  <a:schemeClr val="dk1"/>
                </a:solidFill>
                <a:latin typeface="Times New Roman"/>
                <a:ea typeface="Times New Roman"/>
                <a:cs typeface="Times New Roman"/>
                <a:sym typeface="Times New Roman"/>
              </a:rPr>
              <a:t>the target user of our product is transportation departments that provide bus services and currently do not </a:t>
            </a:r>
            <a:r>
              <a:rPr lang="en" sz="1200">
                <a:solidFill>
                  <a:schemeClr val="dk1"/>
                </a:solidFill>
                <a:latin typeface="Times New Roman"/>
                <a:ea typeface="Times New Roman"/>
                <a:cs typeface="Times New Roman"/>
                <a:sym typeface="Times New Roman"/>
              </a:rPr>
              <a:t>collect</a:t>
            </a:r>
            <a:r>
              <a:rPr lang="en" sz="1200">
                <a:solidFill>
                  <a:schemeClr val="dk1"/>
                </a:solidFill>
                <a:latin typeface="Times New Roman"/>
                <a:ea typeface="Times New Roman"/>
                <a:cs typeface="Times New Roman"/>
                <a:sym typeface="Times New Roman"/>
              </a:rPr>
              <a:t> data on passengers. And The highest priority for that customer is to deliver an accurate display of passenger counts and bus locations on our website. </a:t>
            </a:r>
            <a:endParaRPr sz="1200">
              <a:solidFill>
                <a:schemeClr val="dk1"/>
              </a:solidFill>
              <a:latin typeface="Times New Roman"/>
              <a:ea typeface="Times New Roman"/>
              <a:cs typeface="Times New Roman"/>
              <a:sym typeface="Times New Roman"/>
            </a:endParaRPr>
          </a:p>
          <a:p>
            <a:pPr indent="457200" lvl="0" marL="0" rtl="0" algn="l">
              <a:lnSpc>
                <a:spcPct val="200000"/>
              </a:lnSpc>
              <a:spcBef>
                <a:spcPts val="0"/>
              </a:spcBef>
              <a:spcAft>
                <a:spcPts val="0"/>
              </a:spcAft>
              <a:buSzPts val="1100"/>
              <a:buNone/>
            </a:pPr>
            <a:r>
              <a:rPr lang="en" sz="1200">
                <a:solidFill>
                  <a:schemeClr val="dk1"/>
                </a:solidFill>
                <a:latin typeface="Times New Roman"/>
                <a:ea typeface="Times New Roman"/>
                <a:cs typeface="Times New Roman"/>
                <a:sym typeface="Times New Roman"/>
              </a:rPr>
              <a:t>Another top priority is that the IoT solution can be setup easily and affordably across an entire bus fleet. To be quickly setup, our passenger counting system will use an existing bus power supply, and fit within the dimensions of a bus doorway. </a:t>
            </a:r>
            <a:endParaRPr sz="1200">
              <a:solidFill>
                <a:schemeClr val="dk1"/>
              </a:solidFill>
              <a:latin typeface="Times New Roman"/>
              <a:ea typeface="Times New Roman"/>
              <a:cs typeface="Times New Roman"/>
              <a:sym typeface="Times New Roman"/>
            </a:endParaRPr>
          </a:p>
          <a:p>
            <a:pPr indent="457200" lvl="0" marL="0" rtl="0" algn="l">
              <a:lnSpc>
                <a:spcPct val="200000"/>
              </a:lnSpc>
              <a:spcBef>
                <a:spcPts val="0"/>
              </a:spcBef>
              <a:spcAft>
                <a:spcPts val="0"/>
              </a:spcAft>
              <a:buSzPts val="1100"/>
              <a:buNone/>
            </a:pPr>
            <a:r>
              <a:rPr lang="en" sz="1200">
                <a:solidFill>
                  <a:schemeClr val="dk1"/>
                </a:solidFill>
                <a:latin typeface="Times New Roman"/>
                <a:ea typeface="Times New Roman"/>
                <a:cs typeface="Times New Roman"/>
                <a:sym typeface="Times New Roman"/>
              </a:rPr>
              <a:t>our goal is that the product would cost no more than $800. </a:t>
            </a:r>
            <a:endParaRPr sz="1200">
              <a:solidFill>
                <a:schemeClr val="dk1"/>
              </a:solidFill>
              <a:latin typeface="Times New Roman"/>
              <a:ea typeface="Times New Roman"/>
              <a:cs typeface="Times New Roman"/>
              <a:sym typeface="Times New Roman"/>
            </a:endParaRPr>
          </a:p>
          <a:p>
            <a:pPr indent="457200" lvl="0" marL="0" rtl="0" algn="l">
              <a:lnSpc>
                <a:spcPct val="20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Transportation departments will only purchase our product if bus passengers are pleased with the website display. to keep passengers happy, the website we design should respond to HTTP requests within 5 seconds. </a:t>
            </a:r>
            <a:endParaRPr sz="12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457200" lvl="0" marL="0" rtl="0" algn="l">
              <a:lnSpc>
                <a:spcPct val="200000"/>
              </a:lnSpc>
              <a:spcBef>
                <a:spcPts val="0"/>
              </a:spcBef>
              <a:spcAft>
                <a:spcPts val="0"/>
              </a:spcAft>
              <a:buSzPts val="1100"/>
              <a:buNone/>
            </a:pPr>
            <a:r>
              <a:rPr lang="en" sz="1200">
                <a:solidFill>
                  <a:schemeClr val="dk1"/>
                </a:solidFill>
                <a:latin typeface="Times New Roman"/>
                <a:ea typeface="Times New Roman"/>
                <a:cs typeface="Times New Roman"/>
                <a:sym typeface="Times New Roman"/>
              </a:rPr>
              <a:t>Thomas - </a:t>
            </a:r>
            <a:endParaRPr sz="1200">
              <a:solidFill>
                <a:schemeClr val="dk1"/>
              </a:solidFill>
              <a:latin typeface="Times New Roman"/>
              <a:ea typeface="Times New Roman"/>
              <a:cs typeface="Times New Roman"/>
              <a:sym typeface="Times New Roman"/>
            </a:endParaRPr>
          </a:p>
          <a:p>
            <a:pPr indent="457200" lvl="0" marL="0" rtl="0" algn="l">
              <a:lnSpc>
                <a:spcPct val="200000"/>
              </a:lnSpc>
              <a:spcBef>
                <a:spcPts val="0"/>
              </a:spcBef>
              <a:spcAft>
                <a:spcPts val="0"/>
              </a:spcAft>
              <a:buSzPts val="1100"/>
              <a:buNone/>
            </a:pPr>
            <a:r>
              <a:rPr lang="en" sz="1200">
                <a:solidFill>
                  <a:schemeClr val="dk1"/>
                </a:solidFill>
                <a:latin typeface="Times New Roman"/>
                <a:ea typeface="Times New Roman"/>
                <a:cs typeface="Times New Roman"/>
                <a:sym typeface="Times New Roman"/>
              </a:rPr>
              <a:t>This slide shows how the engineering requirements of the project will meet the customer needs discussed on the previous slide. </a:t>
            </a:r>
            <a:endParaRPr sz="1200">
              <a:solidFill>
                <a:schemeClr val="dk1"/>
              </a:solidFill>
              <a:latin typeface="Times New Roman"/>
              <a:ea typeface="Times New Roman"/>
              <a:cs typeface="Times New Roman"/>
              <a:sym typeface="Times New Roman"/>
            </a:endParaRPr>
          </a:p>
          <a:p>
            <a:pPr indent="457200" lvl="0" marL="0" rtl="0" algn="l">
              <a:lnSpc>
                <a:spcPct val="200000"/>
              </a:lnSpc>
              <a:spcBef>
                <a:spcPts val="0"/>
              </a:spcBef>
              <a:spcAft>
                <a:spcPts val="0"/>
              </a:spcAft>
              <a:buSzPts val="1100"/>
              <a:buNone/>
            </a:pPr>
            <a:r>
              <a:rPr lang="en" sz="1200">
                <a:solidFill>
                  <a:schemeClr val="dk1"/>
                </a:solidFill>
                <a:latin typeface="Times New Roman"/>
                <a:ea typeface="Times New Roman"/>
                <a:cs typeface="Times New Roman"/>
                <a:sym typeface="Times New Roman"/>
              </a:rPr>
              <a:t>The product will fail if it cannot respond to user requests in a punctual fashion. There are two potential network bottlenecks within the system. Between the IoT device and the cloud database, there should be a minimum throughput of 5.6 kbps to allow enough time for data processing. Transportation departments and passengers should receive HTTP responses from the AWS virtual machine within 5 s.</a:t>
            </a:r>
            <a:endParaRPr sz="1200">
              <a:solidFill>
                <a:schemeClr val="dk1"/>
              </a:solidFill>
              <a:latin typeface="Times New Roman"/>
              <a:ea typeface="Times New Roman"/>
              <a:cs typeface="Times New Roman"/>
              <a:sym typeface="Times New Roman"/>
            </a:endParaRPr>
          </a:p>
          <a:p>
            <a:pPr indent="457200" lvl="0" marL="0" rtl="0" algn="l">
              <a:lnSpc>
                <a:spcPct val="200000"/>
              </a:lnSpc>
              <a:spcBef>
                <a:spcPts val="0"/>
              </a:spcBef>
              <a:spcAft>
                <a:spcPts val="0"/>
              </a:spcAft>
              <a:buSzPts val="1100"/>
              <a:buNone/>
            </a:pPr>
            <a:r>
              <a:rPr lang="en" sz="1200">
                <a:solidFill>
                  <a:schemeClr val="dk1"/>
                </a:solidFill>
                <a:latin typeface="Times New Roman"/>
                <a:ea typeface="Times New Roman"/>
                <a:cs typeface="Times New Roman"/>
                <a:sym typeface="Times New Roman"/>
              </a:rPr>
              <a:t> In addition to timing performance, the device should easily integrate into a modern bus infrastructure. The embedded system should charge using a 5 V USB cable and the size should not hinder passenger movement. To be scalable, the total cost of the embedded device hardware should be less than $200. For prototyping, the top engineering goal is to show that the IoT device can accurately display passenger count data on a website within a reasonable amount of time.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SzPts val="1100"/>
              <a:buNone/>
            </a:pPr>
            <a:r>
              <a:rPr lang="en" sz="1200">
                <a:solidFill>
                  <a:schemeClr val="dk1"/>
                </a:solidFill>
                <a:latin typeface="Times New Roman"/>
                <a:ea typeface="Times New Roman"/>
                <a:cs typeface="Times New Roman"/>
                <a:sym typeface="Times New Roman"/>
              </a:rPr>
              <a:t>Shad - </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0"/>
              </a:spcBef>
              <a:spcAft>
                <a:spcPts val="0"/>
              </a:spcAft>
              <a:buSzPts val="1100"/>
              <a:buNone/>
            </a:pPr>
            <a:r>
              <a:rPr lang="en" sz="1200">
                <a:solidFill>
                  <a:schemeClr val="dk1"/>
                </a:solidFill>
                <a:latin typeface="Times New Roman"/>
                <a:ea typeface="Times New Roman"/>
                <a:cs typeface="Times New Roman"/>
                <a:sym typeface="Times New Roman"/>
              </a:rPr>
              <a:t>There are two main components to IntelliBus: the IoT embedded device and the web applications. The IoT device consists of a microcontroller, tracking sensors, and LTE-M module. The web application is responsible for providing a real-time dashboard of bus locations, passenger counts, and viewing pertinent graphical statistics and analytics. Figure here shows the overall system architecture of IntelliBus</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0"/>
              </a:spcBef>
              <a:spcAft>
                <a:spcPts val="0"/>
              </a:spcAft>
              <a:buSzPts val="1100"/>
              <a:buNone/>
            </a:pPr>
            <a:r>
              <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SzPts val="1100"/>
              <a:buNone/>
            </a:pPr>
            <a:r>
              <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0"/>
              </a:spcBef>
              <a:spcAft>
                <a:spcPts val="0"/>
              </a:spcAft>
              <a:buSzPts val="1100"/>
              <a:buNone/>
            </a:pPr>
            <a:r>
              <a:rPr lang="en" sz="1200">
                <a:solidFill>
                  <a:schemeClr val="dk1"/>
                </a:solidFill>
                <a:latin typeface="Times New Roman"/>
                <a:ea typeface="Times New Roman"/>
                <a:cs typeface="Times New Roman"/>
                <a:sym typeface="Times New Roman"/>
              </a:rPr>
              <a:t>Shad --</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0"/>
              </a:spcBef>
              <a:spcAft>
                <a:spcPts val="0"/>
              </a:spcAft>
              <a:buSzPts val="1100"/>
              <a:buNone/>
            </a:pPr>
            <a:r>
              <a:rPr lang="en" sz="1200">
                <a:solidFill>
                  <a:schemeClr val="dk1"/>
                </a:solidFill>
                <a:latin typeface="Times New Roman"/>
                <a:ea typeface="Times New Roman"/>
                <a:cs typeface="Times New Roman"/>
                <a:sym typeface="Times New Roman"/>
              </a:rPr>
              <a:t>Here is a little more detail about the frameworks and services that we will be using. For the Visualization and Frontend of the map viz that shows near real-time route information, we will use OpenLayers JS framework. It integrates really well with NodeJS and will provide a simple way to take GeoJSON info and map them appropriately. For the analytics side of the vizluations, we plan to leverage some enterprise level Business Intel</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0"/>
              </a:spcBef>
              <a:spcAft>
                <a:spcPts val="0"/>
              </a:spcAft>
              <a:buSzPts val="1100"/>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David - Hardware architecture and mechanism for counting people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gfa17a15868_1_351"/>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gfa17a15868_1_351"/>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gfa17a15868_1_351"/>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gfa17a15868_1_351"/>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gfa17a15868_1_35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gfa17a15868_1_399"/>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gfa17a15868_1_399"/>
          <p:cNvSpPr txBox="1"/>
          <p:nvPr>
            <p:ph idx="1" type="body"/>
          </p:nvPr>
        </p:nvSpPr>
        <p:spPr>
          <a:xfrm>
            <a:off x="475500" y="3304625"/>
            <a:ext cx="82221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0" name="Google Shape;60;gfa17a15868_1_39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gfa17a15868_1_40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gfa17a15868_1_357"/>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gfa17a15868_1_35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gfa17a15868_1_360"/>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gfa17a15868_1_36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gfa17a15868_1_360"/>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gfa17a15868_1_360"/>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gfa17a15868_1_36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gfa17a15868_1_366"/>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gfa17a15868_1_36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gfa17a15868_1_366"/>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gfa17a15868_1_366"/>
          <p:cNvSpPr txBox="1"/>
          <p:nvPr>
            <p:ph idx="1" type="body"/>
          </p:nvPr>
        </p:nvSpPr>
        <p:spPr>
          <a:xfrm>
            <a:off x="47190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gfa17a15868_1_366"/>
          <p:cNvSpPr txBox="1"/>
          <p:nvPr>
            <p:ph idx="2" type="body"/>
          </p:nvPr>
        </p:nvSpPr>
        <p:spPr>
          <a:xfrm>
            <a:off x="469425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gfa17a15868_1_36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gfa17a15868_1_373"/>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gfa17a15868_1_37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gfa17a15868_1_373"/>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gfa17a15868_1_37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gfa17a15868_1_378"/>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gfa17a15868_1_378"/>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gfa17a15868_1_378"/>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gfa17a15868_1_378"/>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41" name="Google Shape;41;gfa17a15868_1_37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gfa17a15868_1_384"/>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gfa17a15868_1_38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gfa17a15868_1_387"/>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gfa17a15868_1_387"/>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gfa17a15868_1_387"/>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gfa17a15868_1_387"/>
          <p:cNvSpPr txBox="1"/>
          <p:nvPr>
            <p:ph idx="1" type="subTitle"/>
          </p:nvPr>
        </p:nvSpPr>
        <p:spPr>
          <a:xfrm>
            <a:off x="265500" y="2779467"/>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gfa17a15868_1_387"/>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gfa17a15868_1_38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gfa17a15868_1_394"/>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gfa17a15868_1_394"/>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gfa17a15868_1_394"/>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gfa17a15868_1_39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gfa17a15868_1_34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gfa17a15868_1_347"/>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gfa17a15868_1_34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www.adafruit.com/product/3317" TargetMode="Externa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comments" Target="../comments/commen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7.png"/><Relationship Id="rId9" Type="http://schemas.openxmlformats.org/officeDocument/2006/relationships/image" Target="../media/image8.png"/><Relationship Id="rId5" Type="http://schemas.openxmlformats.org/officeDocument/2006/relationships/image" Target="../media/image15.png"/><Relationship Id="rId6" Type="http://schemas.openxmlformats.org/officeDocument/2006/relationships/image" Target="../media/image4.png"/><Relationship Id="rId7" Type="http://schemas.openxmlformats.org/officeDocument/2006/relationships/image" Target="../media/image2.png"/><Relationship Id="rId8"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6" name="Shape 66"/>
        <p:cNvGrpSpPr/>
        <p:nvPr/>
      </p:nvGrpSpPr>
      <p:grpSpPr>
        <a:xfrm>
          <a:off x="0" y="0"/>
          <a:ext cx="0" cy="0"/>
          <a:chOff x="0" y="0"/>
          <a:chExt cx="0" cy="0"/>
        </a:xfrm>
      </p:grpSpPr>
      <p:sp>
        <p:nvSpPr>
          <p:cNvPr id="67" name="Google Shape;67;p1"/>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IntelliBus Design Review Presentation</a:t>
            </a:r>
            <a:endParaRPr/>
          </a:p>
        </p:txBody>
      </p:sp>
      <p:sp>
        <p:nvSpPr>
          <p:cNvPr id="68" name="Google Shape;68;p1"/>
          <p:cNvSpPr txBox="1"/>
          <p:nvPr>
            <p:ph idx="1" type="subTitle"/>
          </p:nvPr>
        </p:nvSpPr>
        <p:spPr>
          <a:xfrm>
            <a:off x="379200" y="2897350"/>
            <a:ext cx="8385600" cy="2035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800"/>
              <a:buNone/>
            </a:pPr>
            <a:r>
              <a:rPr lang="en"/>
              <a:t>October 28</a:t>
            </a:r>
            <a:r>
              <a:rPr lang="en"/>
              <a:t>, 2021</a:t>
            </a:r>
            <a:endParaRPr/>
          </a:p>
          <a:p>
            <a:pPr indent="0" lvl="0" marL="0" rtl="0" algn="l">
              <a:lnSpc>
                <a:spcPct val="100000"/>
              </a:lnSpc>
              <a:spcBef>
                <a:spcPts val="0"/>
              </a:spcBef>
              <a:spcAft>
                <a:spcPts val="0"/>
              </a:spcAft>
              <a:buSzPts val="1800"/>
              <a:buNone/>
            </a:pPr>
            <a:r>
              <a:rPr lang="en"/>
              <a:t>ECE-4872-L10</a:t>
            </a:r>
            <a:endParaRPr/>
          </a:p>
          <a:p>
            <a:pPr indent="0" lvl="0" marL="0" rtl="0" algn="l">
              <a:lnSpc>
                <a:spcPct val="100000"/>
              </a:lnSpc>
              <a:spcBef>
                <a:spcPts val="0"/>
              </a:spcBef>
              <a:spcAft>
                <a:spcPts val="0"/>
              </a:spcAft>
              <a:buSzPts val="1800"/>
              <a:buNone/>
            </a:pPr>
            <a:r>
              <a:rPr lang="en"/>
              <a:t>Group Members: Noah Chong, Shadman Ahmed, Thomas Talbot, Yue Pan (David) </a:t>
            </a:r>
            <a:endParaRPr/>
          </a:p>
          <a:p>
            <a:pPr indent="0" lvl="0" marL="0" rtl="0" algn="l">
              <a:lnSpc>
                <a:spcPct val="100000"/>
              </a:lnSpc>
              <a:spcBef>
                <a:spcPts val="0"/>
              </a:spcBef>
              <a:spcAft>
                <a:spcPts val="0"/>
              </a:spcAft>
              <a:buSzPts val="1800"/>
              <a:buNone/>
            </a:pPr>
            <a:r>
              <a:rPr lang="en"/>
              <a:t>Primary Advisor: Dr. Vijay Madisetti </a:t>
            </a:r>
            <a:endParaRPr/>
          </a:p>
          <a:p>
            <a:pPr indent="0" lvl="0" marL="0" rtl="0" algn="l">
              <a:lnSpc>
                <a:spcPct val="100000"/>
              </a:lnSpc>
              <a:spcBef>
                <a:spcPts val="0"/>
              </a:spcBef>
              <a:spcAft>
                <a:spcPts val="0"/>
              </a:spcAft>
              <a:buSzPts val="1800"/>
              <a:buNone/>
            </a:pPr>
            <a:r>
              <a:rPr lang="en"/>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0"/>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en"/>
              <a:t>PIR Sensor -- Sensor option #1</a:t>
            </a:r>
            <a:endParaRPr/>
          </a:p>
        </p:txBody>
      </p:sp>
      <p:sp>
        <p:nvSpPr>
          <p:cNvPr id="140" name="Google Shape;140;p10"/>
          <p:cNvSpPr txBox="1"/>
          <p:nvPr>
            <p:ph idx="1" type="body"/>
          </p:nvPr>
        </p:nvSpPr>
        <p:spPr>
          <a:xfrm>
            <a:off x="2861400" y="1787650"/>
            <a:ext cx="6214200" cy="30981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800"/>
              <a:buNone/>
            </a:pPr>
            <a:r>
              <a:rPr b="1" lang="en">
                <a:solidFill>
                  <a:srgbClr val="000000"/>
                </a:solidFill>
              </a:rPr>
              <a:t>Passive InfraRed sensors</a:t>
            </a:r>
            <a:endParaRPr b="1">
              <a:solidFill>
                <a:srgbClr val="000000"/>
              </a:solidFill>
            </a:endParaRPr>
          </a:p>
          <a:p>
            <a:pPr indent="-342900" lvl="0" marL="457200" rtl="0" algn="l">
              <a:lnSpc>
                <a:spcPct val="115000"/>
              </a:lnSpc>
              <a:spcBef>
                <a:spcPts val="1200"/>
              </a:spcBef>
              <a:spcAft>
                <a:spcPts val="0"/>
              </a:spcAft>
              <a:buClr>
                <a:srgbClr val="000000"/>
              </a:buClr>
              <a:buSzPts val="1800"/>
              <a:buChar char="●"/>
            </a:pPr>
            <a:r>
              <a:rPr lang="en">
                <a:solidFill>
                  <a:srgbClr val="000000"/>
                </a:solidFill>
              </a:rPr>
              <a:t>Common practice for motion detectors </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Differential detection units -- robust to changing </a:t>
            </a:r>
            <a:r>
              <a:rPr lang="en">
                <a:solidFill>
                  <a:srgbClr val="000000"/>
                </a:solidFill>
              </a:rPr>
              <a:t>ambient</a:t>
            </a:r>
            <a:r>
              <a:rPr lang="en">
                <a:solidFill>
                  <a:srgbClr val="000000"/>
                </a:solidFill>
              </a:rPr>
              <a:t> temperature</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Adjustable ambient threshold</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Low cost (~$2 per unit)</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Challenge</a:t>
            </a:r>
            <a:r>
              <a:rPr lang="en">
                <a:solidFill>
                  <a:srgbClr val="000000"/>
                </a:solidFill>
              </a:rPr>
              <a:t>: ~2s </a:t>
            </a:r>
            <a:r>
              <a:rPr lang="en">
                <a:solidFill>
                  <a:srgbClr val="000000"/>
                </a:solidFill>
              </a:rPr>
              <a:t>recovery</a:t>
            </a:r>
            <a:r>
              <a:rPr lang="en">
                <a:solidFill>
                  <a:srgbClr val="000000"/>
                </a:solidFill>
              </a:rPr>
              <a:t> time after each motion detection to be ready for another</a:t>
            </a:r>
            <a:endParaRPr>
              <a:solidFill>
                <a:srgbClr val="000000"/>
              </a:solidFill>
            </a:endParaRPr>
          </a:p>
          <a:p>
            <a:pPr indent="0" lvl="0" marL="457200" rtl="0" algn="l">
              <a:lnSpc>
                <a:spcPct val="115000"/>
              </a:lnSpc>
              <a:spcBef>
                <a:spcPts val="0"/>
              </a:spcBef>
              <a:spcAft>
                <a:spcPts val="0"/>
              </a:spcAft>
              <a:buNone/>
            </a:pPr>
            <a:r>
              <a:t/>
            </a:r>
            <a:endParaRPr>
              <a:solidFill>
                <a:srgbClr val="000000"/>
              </a:solidFill>
            </a:endParaRPr>
          </a:p>
        </p:txBody>
      </p:sp>
      <p:pic>
        <p:nvPicPr>
          <p:cNvPr id="141" name="Google Shape;141;p10"/>
          <p:cNvPicPr preferRelativeResize="0"/>
          <p:nvPr/>
        </p:nvPicPr>
        <p:blipFill rotWithShape="1">
          <a:blip r:embed="rId3">
            <a:alphaModFix/>
          </a:blip>
          <a:srcRect b="0" l="0" r="0" t="0"/>
          <a:stretch/>
        </p:blipFill>
        <p:spPr>
          <a:xfrm>
            <a:off x="342300" y="1967075"/>
            <a:ext cx="2351349" cy="23513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gfa17a15868_1_1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LIDAR Sensor </a:t>
            </a:r>
            <a:r>
              <a:rPr lang="en"/>
              <a:t>-- Sensor option #2</a:t>
            </a:r>
            <a:endParaRPr/>
          </a:p>
        </p:txBody>
      </p:sp>
      <p:sp>
        <p:nvSpPr>
          <p:cNvPr id="147" name="Google Shape;147;gfa17a15868_1_15"/>
          <p:cNvSpPr txBox="1"/>
          <p:nvPr>
            <p:ph idx="1" type="body"/>
          </p:nvPr>
        </p:nvSpPr>
        <p:spPr>
          <a:xfrm>
            <a:off x="3038625" y="1919075"/>
            <a:ext cx="5655300" cy="3040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uFill>
                  <a:noFill/>
                </a:uFill>
                <a:hlinkClick r:id="rId3">
                  <a:extLst>
                    <a:ext uri="{A12FA001-AC4F-418D-AE19-62706E023703}">
                      <ahyp:hlinkClr val="tx"/>
                    </a:ext>
                  </a:extLst>
                </a:hlinkClick>
              </a:rPr>
              <a:t>VL53L0X LIDAR ToF sensor</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Time of flight sensors use the travel time of a laser beam to detect distance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Range: 50mm - 1200mm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33ms delay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I2C communication</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highlight>
                  <a:srgbClr val="FFFFFF"/>
                </a:highlight>
              </a:rPr>
              <a:t>Dimensions: 21.0mm x 18.0mm</a:t>
            </a:r>
            <a:endParaRPr>
              <a:solidFill>
                <a:srgbClr val="000000"/>
              </a:solidFill>
              <a:highlight>
                <a:srgbClr val="FFFFFF"/>
              </a:highlight>
            </a:endParaRPr>
          </a:p>
          <a:p>
            <a:pPr indent="-342900" lvl="0" marL="457200" rtl="0" algn="l">
              <a:spcBef>
                <a:spcPts val="0"/>
              </a:spcBef>
              <a:spcAft>
                <a:spcPts val="0"/>
              </a:spcAft>
              <a:buClr>
                <a:srgbClr val="000000"/>
              </a:buClr>
              <a:buSzPts val="1800"/>
              <a:buChar char="●"/>
            </a:pPr>
            <a:r>
              <a:rPr lang="en">
                <a:solidFill>
                  <a:srgbClr val="000000"/>
                </a:solidFill>
                <a:highlight>
                  <a:srgbClr val="FFFFFF"/>
                </a:highlight>
              </a:rPr>
              <a:t>$14.95 </a:t>
            </a:r>
            <a:endParaRPr>
              <a:solidFill>
                <a:srgbClr val="000000"/>
              </a:solidFill>
              <a:highlight>
                <a:srgbClr val="FFFFFF"/>
              </a:highlight>
            </a:endParaRPr>
          </a:p>
        </p:txBody>
      </p:sp>
      <p:pic>
        <p:nvPicPr>
          <p:cNvPr id="148" name="Google Shape;148;gfa17a15868_1_15"/>
          <p:cNvPicPr preferRelativeResize="0"/>
          <p:nvPr/>
        </p:nvPicPr>
        <p:blipFill>
          <a:blip r:embed="rId4">
            <a:alphaModFix/>
          </a:blip>
          <a:stretch>
            <a:fillRect/>
          </a:stretch>
        </p:blipFill>
        <p:spPr>
          <a:xfrm>
            <a:off x="304800" y="2325863"/>
            <a:ext cx="2733826" cy="205177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en"/>
              <a:t>Passenger Counting Mechanism </a:t>
            </a:r>
            <a:endParaRPr/>
          </a:p>
        </p:txBody>
      </p:sp>
      <p:sp>
        <p:nvSpPr>
          <p:cNvPr id="154" name="Google Shape;154;p11"/>
          <p:cNvSpPr txBox="1"/>
          <p:nvPr>
            <p:ph idx="1" type="body"/>
          </p:nvPr>
        </p:nvSpPr>
        <p:spPr>
          <a:xfrm>
            <a:off x="79000" y="1752350"/>
            <a:ext cx="5080200" cy="3343800"/>
          </a:xfrm>
          <a:prstGeom prst="rect">
            <a:avLst/>
          </a:prstGeom>
          <a:noFill/>
          <a:ln>
            <a:noFill/>
          </a:ln>
        </p:spPr>
        <p:txBody>
          <a:bodyPr anchorCtr="0" anchor="t" bIns="91425" lIns="91425" spcFirstLastPara="1" rIns="91425" wrap="square" tIns="91425">
            <a:normAutofit/>
          </a:bodyPr>
          <a:lstStyle/>
          <a:p>
            <a:pPr indent="-330200" lvl="0" marL="457200" marR="0" rtl="0" algn="l">
              <a:lnSpc>
                <a:spcPct val="115000"/>
              </a:lnSpc>
              <a:spcBef>
                <a:spcPts val="0"/>
              </a:spcBef>
              <a:spcAft>
                <a:spcPts val="0"/>
              </a:spcAft>
              <a:buClr>
                <a:srgbClr val="000000"/>
              </a:buClr>
              <a:buSzPts val="1600"/>
              <a:buChar char="●"/>
            </a:pPr>
            <a:r>
              <a:rPr lang="en" sz="1600">
                <a:solidFill>
                  <a:srgbClr val="000000"/>
                </a:solidFill>
              </a:rPr>
              <a:t>Two sensors will face the path of  passenger’s entry and exit</a:t>
            </a:r>
            <a:endParaRPr sz="1600">
              <a:solidFill>
                <a:srgbClr val="000000"/>
              </a:solidFill>
            </a:endParaRPr>
          </a:p>
          <a:p>
            <a:pPr indent="-330200" lvl="0" marL="457200" marR="0" rtl="0" algn="l">
              <a:lnSpc>
                <a:spcPct val="115000"/>
              </a:lnSpc>
              <a:spcBef>
                <a:spcPts val="0"/>
              </a:spcBef>
              <a:spcAft>
                <a:spcPts val="0"/>
              </a:spcAft>
              <a:buClr>
                <a:srgbClr val="000000"/>
              </a:buClr>
              <a:buSzPts val="1600"/>
              <a:buChar char="●"/>
            </a:pPr>
            <a:r>
              <a:rPr lang="en" sz="1600">
                <a:solidFill>
                  <a:srgbClr val="000000"/>
                </a:solidFill>
              </a:rPr>
              <a:t>When passenger moves in / out of the bus, the two sensors triggers at different times</a:t>
            </a:r>
            <a:endParaRPr sz="1600">
              <a:solidFill>
                <a:srgbClr val="000000"/>
              </a:solidFill>
            </a:endParaRPr>
          </a:p>
          <a:p>
            <a:pPr indent="0" lvl="0" marL="0" marR="0" rtl="0" algn="l">
              <a:lnSpc>
                <a:spcPct val="115000"/>
              </a:lnSpc>
              <a:spcBef>
                <a:spcPts val="1000"/>
              </a:spcBef>
              <a:spcAft>
                <a:spcPts val="0"/>
              </a:spcAft>
              <a:buNone/>
            </a:pPr>
            <a:r>
              <a:rPr lang="en" sz="1600">
                <a:solidFill>
                  <a:srgbClr val="000000"/>
                </a:solidFill>
              </a:rPr>
              <a:t>Edge Cases to Consider: </a:t>
            </a:r>
            <a:endParaRPr sz="1600">
              <a:solidFill>
                <a:srgbClr val="000000"/>
              </a:solidFill>
            </a:endParaRPr>
          </a:p>
          <a:p>
            <a:pPr indent="-330200" lvl="0" marL="457200" marR="0" rtl="0" algn="l">
              <a:lnSpc>
                <a:spcPct val="115000"/>
              </a:lnSpc>
              <a:spcBef>
                <a:spcPts val="1000"/>
              </a:spcBef>
              <a:spcAft>
                <a:spcPts val="0"/>
              </a:spcAft>
              <a:buClr>
                <a:srgbClr val="000000"/>
              </a:buClr>
              <a:buSzPts val="1600"/>
              <a:buChar char="●"/>
            </a:pPr>
            <a:r>
              <a:rPr lang="en" sz="1600">
                <a:solidFill>
                  <a:srgbClr val="000000"/>
                </a:solidFill>
              </a:rPr>
              <a:t>Capturing invalid data while the bus is moving</a:t>
            </a:r>
            <a:endParaRPr sz="1600">
              <a:solidFill>
                <a:srgbClr val="000000"/>
              </a:solidFill>
            </a:endParaRPr>
          </a:p>
          <a:p>
            <a:pPr indent="-330200" lvl="0" marL="457200" marR="0" rtl="0" algn="l">
              <a:lnSpc>
                <a:spcPct val="115000"/>
              </a:lnSpc>
              <a:spcBef>
                <a:spcPts val="0"/>
              </a:spcBef>
              <a:spcAft>
                <a:spcPts val="0"/>
              </a:spcAft>
              <a:buClr>
                <a:srgbClr val="000000"/>
              </a:buClr>
              <a:buSzPts val="1600"/>
              <a:buChar char="●"/>
            </a:pPr>
            <a:r>
              <a:rPr lang="en" sz="1600">
                <a:solidFill>
                  <a:srgbClr val="000000"/>
                </a:solidFill>
              </a:rPr>
              <a:t>Person standing in front of the sensors</a:t>
            </a:r>
            <a:endParaRPr sz="1600">
              <a:solidFill>
                <a:srgbClr val="000000"/>
              </a:solidFill>
            </a:endParaRPr>
          </a:p>
          <a:p>
            <a:pPr indent="-330200" lvl="0" marL="457200" marR="0" rtl="0" algn="l">
              <a:lnSpc>
                <a:spcPct val="115000"/>
              </a:lnSpc>
              <a:spcBef>
                <a:spcPts val="0"/>
              </a:spcBef>
              <a:spcAft>
                <a:spcPts val="0"/>
              </a:spcAft>
              <a:buClr>
                <a:srgbClr val="000000"/>
              </a:buClr>
              <a:buSzPts val="1600"/>
              <a:buChar char="●"/>
            </a:pPr>
            <a:r>
              <a:rPr lang="en" sz="1600">
                <a:solidFill>
                  <a:srgbClr val="000000"/>
                </a:solidFill>
              </a:rPr>
              <a:t>Preventing double counts</a:t>
            </a:r>
            <a:endParaRPr sz="1600">
              <a:solidFill>
                <a:srgbClr val="000000"/>
              </a:solidFill>
            </a:endParaRPr>
          </a:p>
          <a:p>
            <a:pPr indent="-330200" lvl="0" marL="457200" marR="0" rtl="0" algn="l">
              <a:lnSpc>
                <a:spcPct val="115000"/>
              </a:lnSpc>
              <a:spcBef>
                <a:spcPts val="0"/>
              </a:spcBef>
              <a:spcAft>
                <a:spcPts val="0"/>
              </a:spcAft>
              <a:buClr>
                <a:srgbClr val="000000"/>
              </a:buClr>
              <a:buSzPts val="1600"/>
              <a:buChar char="●"/>
            </a:pPr>
            <a:r>
              <a:rPr lang="en" sz="1600">
                <a:solidFill>
                  <a:srgbClr val="000000"/>
                </a:solidFill>
              </a:rPr>
              <a:t>Reliability and timeliness of the sensors</a:t>
            </a:r>
            <a:endParaRPr sz="1600">
              <a:solidFill>
                <a:srgbClr val="000000"/>
              </a:solidFill>
            </a:endParaRPr>
          </a:p>
        </p:txBody>
      </p:sp>
      <p:pic>
        <p:nvPicPr>
          <p:cNvPr id="155" name="Google Shape;155;p11"/>
          <p:cNvPicPr preferRelativeResize="0"/>
          <p:nvPr/>
        </p:nvPicPr>
        <p:blipFill rotWithShape="1">
          <a:blip r:embed="rId3">
            <a:alphaModFix/>
          </a:blip>
          <a:srcRect b="0" l="0" r="0" t="0"/>
          <a:stretch/>
        </p:blipFill>
        <p:spPr>
          <a:xfrm>
            <a:off x="5475325" y="1904325"/>
            <a:ext cx="3452700" cy="2544075"/>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fb28753345_0_0"/>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3D Sensor Housing </a:t>
            </a:r>
            <a:endParaRPr/>
          </a:p>
        </p:txBody>
      </p:sp>
      <p:pic>
        <p:nvPicPr>
          <p:cNvPr id="161" name="Google Shape;161;gfb28753345_0_0"/>
          <p:cNvPicPr preferRelativeResize="0"/>
          <p:nvPr/>
        </p:nvPicPr>
        <p:blipFill>
          <a:blip r:embed="rId3">
            <a:alphaModFix/>
          </a:blip>
          <a:stretch>
            <a:fillRect/>
          </a:stretch>
        </p:blipFill>
        <p:spPr>
          <a:xfrm>
            <a:off x="5489188" y="206223"/>
            <a:ext cx="2474148" cy="1153750"/>
          </a:xfrm>
          <a:prstGeom prst="rect">
            <a:avLst/>
          </a:prstGeom>
          <a:noFill/>
          <a:ln>
            <a:noFill/>
          </a:ln>
        </p:spPr>
      </p:pic>
      <p:sp>
        <p:nvSpPr>
          <p:cNvPr id="162" name="Google Shape;162;gfb28753345_0_0"/>
          <p:cNvSpPr txBox="1"/>
          <p:nvPr/>
        </p:nvSpPr>
        <p:spPr>
          <a:xfrm>
            <a:off x="308425" y="2004775"/>
            <a:ext cx="4358100" cy="25242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Roboto"/>
              <a:buChar char="●"/>
            </a:pPr>
            <a:r>
              <a:rPr lang="en" sz="1700">
                <a:latin typeface="Roboto"/>
                <a:ea typeface="Roboto"/>
                <a:cs typeface="Roboto"/>
                <a:sym typeface="Roboto"/>
              </a:rPr>
              <a:t>Ellipse</a:t>
            </a:r>
            <a:r>
              <a:rPr lang="en" sz="1700">
                <a:latin typeface="Roboto"/>
                <a:ea typeface="Roboto"/>
                <a:cs typeface="Roboto"/>
                <a:sym typeface="Roboto"/>
              </a:rPr>
              <a:t> with 12 cm minor axis and 19 cm major axis</a:t>
            </a:r>
            <a:endParaRPr sz="1700">
              <a:latin typeface="Roboto"/>
              <a:ea typeface="Roboto"/>
              <a:cs typeface="Roboto"/>
              <a:sym typeface="Roboto"/>
            </a:endParaRPr>
          </a:p>
          <a:p>
            <a:pPr indent="-336550" lvl="0" marL="457200" rtl="0" algn="l">
              <a:spcBef>
                <a:spcPts val="0"/>
              </a:spcBef>
              <a:spcAft>
                <a:spcPts val="0"/>
              </a:spcAft>
              <a:buSzPts val="1700"/>
              <a:buFont typeface="Roboto"/>
              <a:buChar char="●"/>
            </a:pPr>
            <a:r>
              <a:rPr lang="en" sz="1700">
                <a:latin typeface="Roboto"/>
                <a:ea typeface="Roboto"/>
                <a:cs typeface="Roboto"/>
                <a:sym typeface="Roboto"/>
              </a:rPr>
              <a:t>ABS material</a:t>
            </a:r>
            <a:endParaRPr sz="1700">
              <a:latin typeface="Roboto"/>
              <a:ea typeface="Roboto"/>
              <a:cs typeface="Roboto"/>
              <a:sym typeface="Roboto"/>
            </a:endParaRPr>
          </a:p>
          <a:p>
            <a:pPr indent="-336550" lvl="0" marL="457200" rtl="0" algn="l">
              <a:spcBef>
                <a:spcPts val="0"/>
              </a:spcBef>
              <a:spcAft>
                <a:spcPts val="0"/>
              </a:spcAft>
              <a:buSzPts val="1700"/>
              <a:buFont typeface="Roboto"/>
              <a:buChar char="●"/>
            </a:pPr>
            <a:r>
              <a:rPr lang="en" sz="1700">
                <a:latin typeface="Roboto"/>
                <a:ea typeface="Roboto"/>
                <a:cs typeface="Roboto"/>
                <a:sym typeface="Roboto"/>
              </a:rPr>
              <a:t>Variable sensor heights and angles for optimal movement detection</a:t>
            </a:r>
            <a:endParaRPr sz="1700">
              <a:latin typeface="Roboto"/>
              <a:ea typeface="Roboto"/>
              <a:cs typeface="Roboto"/>
              <a:sym typeface="Roboto"/>
            </a:endParaRPr>
          </a:p>
          <a:p>
            <a:pPr indent="-336550" lvl="0" marL="457200" rtl="0" algn="l">
              <a:spcBef>
                <a:spcPts val="0"/>
              </a:spcBef>
              <a:spcAft>
                <a:spcPts val="0"/>
              </a:spcAft>
              <a:buSzPts val="1700"/>
              <a:buFont typeface="Roboto"/>
              <a:buChar char="●"/>
            </a:pPr>
            <a:r>
              <a:rPr lang="en" sz="1700">
                <a:latin typeface="Roboto"/>
                <a:ea typeface="Roboto"/>
                <a:cs typeface="Roboto"/>
                <a:sym typeface="Roboto"/>
              </a:rPr>
              <a:t>Drill holes for wiring and mount sensors to front face </a:t>
            </a:r>
            <a:endParaRPr sz="1700">
              <a:latin typeface="Roboto"/>
              <a:ea typeface="Roboto"/>
              <a:cs typeface="Roboto"/>
              <a:sym typeface="Roboto"/>
            </a:endParaRPr>
          </a:p>
          <a:p>
            <a:pPr indent="-336550" lvl="0" marL="457200" rtl="0" algn="l">
              <a:spcBef>
                <a:spcPts val="0"/>
              </a:spcBef>
              <a:spcAft>
                <a:spcPts val="0"/>
              </a:spcAft>
              <a:buSzPts val="1700"/>
              <a:buFont typeface="Roboto"/>
              <a:buChar char="●"/>
            </a:pPr>
            <a:r>
              <a:rPr lang="en" sz="1700">
                <a:latin typeface="Roboto"/>
                <a:ea typeface="Roboto"/>
                <a:cs typeface="Roboto"/>
                <a:sym typeface="Roboto"/>
              </a:rPr>
              <a:t>Separate</a:t>
            </a:r>
            <a:r>
              <a:rPr lang="en" sz="1700">
                <a:latin typeface="Roboto"/>
                <a:ea typeface="Roboto"/>
                <a:cs typeface="Roboto"/>
                <a:sym typeface="Roboto"/>
              </a:rPr>
              <a:t> housing for nordic board</a:t>
            </a:r>
            <a:endParaRPr sz="17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p:txBody>
      </p:sp>
      <p:pic>
        <p:nvPicPr>
          <p:cNvPr id="163" name="Google Shape;163;gfb28753345_0_0"/>
          <p:cNvPicPr preferRelativeResize="0"/>
          <p:nvPr/>
        </p:nvPicPr>
        <p:blipFill>
          <a:blip r:embed="rId4">
            <a:alphaModFix/>
          </a:blip>
          <a:stretch>
            <a:fillRect/>
          </a:stretch>
        </p:blipFill>
        <p:spPr>
          <a:xfrm>
            <a:off x="4902475" y="1733450"/>
            <a:ext cx="3647575" cy="32576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fa17a15868_1_0"/>
          <p:cNvSpPr txBox="1"/>
          <p:nvPr>
            <p:ph type="title"/>
          </p:nvPr>
        </p:nvSpPr>
        <p:spPr>
          <a:xfrm>
            <a:off x="501100" y="2134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Prototyping Data Pipeline</a:t>
            </a:r>
            <a:endParaRPr/>
          </a:p>
        </p:txBody>
      </p:sp>
      <p:pic>
        <p:nvPicPr>
          <p:cNvPr id="169" name="Google Shape;169;gfa17a15868_1_0"/>
          <p:cNvPicPr preferRelativeResize="0"/>
          <p:nvPr/>
        </p:nvPicPr>
        <p:blipFill>
          <a:blip r:embed="rId3">
            <a:alphaModFix/>
          </a:blip>
          <a:stretch>
            <a:fillRect/>
          </a:stretch>
        </p:blipFill>
        <p:spPr>
          <a:xfrm>
            <a:off x="152400" y="1819325"/>
            <a:ext cx="8839199" cy="2558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fb3d74a307_0_3"/>
          <p:cNvSpPr txBox="1"/>
          <p:nvPr>
            <p:ph type="title"/>
          </p:nvPr>
        </p:nvSpPr>
        <p:spPr>
          <a:xfrm>
            <a:off x="471900" y="738725"/>
            <a:ext cx="8222100" cy="767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Enterprise Data Pipeline (Scaled Deployment)</a:t>
            </a:r>
            <a:endParaRPr/>
          </a:p>
        </p:txBody>
      </p:sp>
      <p:sp>
        <p:nvSpPr>
          <p:cNvPr id="175" name="Google Shape;175;gfb3d74a307_0_3"/>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336550" lvl="0" marL="457200" rtl="0" algn="l">
              <a:lnSpc>
                <a:spcPct val="100000"/>
              </a:lnSpc>
              <a:spcBef>
                <a:spcPts val="0"/>
              </a:spcBef>
              <a:spcAft>
                <a:spcPts val="0"/>
              </a:spcAft>
              <a:buClr>
                <a:srgbClr val="000000"/>
              </a:buClr>
              <a:buSzPts val="1700"/>
              <a:buFont typeface="Roboto"/>
              <a:buChar char="●"/>
            </a:pPr>
            <a:r>
              <a:rPr lang="en" sz="1700">
                <a:solidFill>
                  <a:srgbClr val="000000"/>
                </a:solidFill>
              </a:rPr>
              <a:t>Auto Scaling</a:t>
            </a:r>
            <a:r>
              <a:rPr lang="en" sz="1700">
                <a:solidFill>
                  <a:srgbClr val="000000"/>
                </a:solidFill>
              </a:rPr>
              <a:t> Group  -- DynamoDB</a:t>
            </a:r>
            <a:endParaRPr sz="1700">
              <a:solidFill>
                <a:srgbClr val="000000"/>
              </a:solidFill>
            </a:endParaRPr>
          </a:p>
          <a:p>
            <a:pPr indent="-336550" lvl="0" marL="457200" rtl="0" algn="l">
              <a:lnSpc>
                <a:spcPct val="100000"/>
              </a:lnSpc>
              <a:spcBef>
                <a:spcPts val="0"/>
              </a:spcBef>
              <a:spcAft>
                <a:spcPts val="0"/>
              </a:spcAft>
              <a:buClr>
                <a:srgbClr val="000000"/>
              </a:buClr>
              <a:buSzPts val="1700"/>
              <a:buFont typeface="Arial"/>
              <a:buChar char="●"/>
            </a:pPr>
            <a:r>
              <a:rPr lang="en" sz="1700">
                <a:solidFill>
                  <a:srgbClr val="000000"/>
                </a:solidFill>
              </a:rPr>
              <a:t>Load Balancing -- EC2 Instance</a:t>
            </a:r>
            <a:endParaRPr sz="1700">
              <a:solidFill>
                <a:srgbClr val="000000"/>
              </a:solidFill>
            </a:endParaRPr>
          </a:p>
          <a:p>
            <a:pPr indent="-336550" lvl="0" marL="457200" rtl="0" algn="l">
              <a:lnSpc>
                <a:spcPct val="100000"/>
              </a:lnSpc>
              <a:spcBef>
                <a:spcPts val="0"/>
              </a:spcBef>
              <a:spcAft>
                <a:spcPts val="0"/>
              </a:spcAft>
              <a:buClr>
                <a:srgbClr val="000000"/>
              </a:buClr>
              <a:buSzPts val="1700"/>
              <a:buFont typeface="Arial"/>
              <a:buChar char="●"/>
            </a:pPr>
            <a:r>
              <a:rPr lang="en" sz="1700">
                <a:solidFill>
                  <a:srgbClr val="000000"/>
                </a:solidFill>
              </a:rPr>
              <a:t>Data Lake -- Archiving to Glacier</a:t>
            </a:r>
            <a:endParaRPr sz="1700">
              <a:solidFill>
                <a:srgbClr val="000000"/>
              </a:solidFill>
            </a:endParaRPr>
          </a:p>
          <a:p>
            <a:pPr indent="-336550" lvl="0" marL="457200" rtl="0" algn="l">
              <a:lnSpc>
                <a:spcPct val="100000"/>
              </a:lnSpc>
              <a:spcBef>
                <a:spcPts val="0"/>
              </a:spcBef>
              <a:spcAft>
                <a:spcPts val="0"/>
              </a:spcAft>
              <a:buClr>
                <a:srgbClr val="000000"/>
              </a:buClr>
              <a:buSzPts val="1700"/>
              <a:buFont typeface="Arial"/>
              <a:buChar char="●"/>
            </a:pPr>
            <a:r>
              <a:rPr lang="en" sz="1700">
                <a:solidFill>
                  <a:srgbClr val="000000"/>
                </a:solidFill>
              </a:rPr>
              <a:t>Machine Learning -- AWS SageMaker or AWS EMR</a:t>
            </a:r>
            <a:endParaRPr sz="1700">
              <a:solidFill>
                <a:srgbClr val="000000"/>
              </a:solidFill>
            </a:endParaRPr>
          </a:p>
          <a:p>
            <a:pPr indent="0" lvl="0" marL="0" rtl="0" algn="l">
              <a:lnSpc>
                <a:spcPct val="100000"/>
              </a:lnSpc>
              <a:spcBef>
                <a:spcPts val="0"/>
              </a:spcBef>
              <a:spcAft>
                <a:spcPts val="0"/>
              </a:spcAft>
              <a:buNone/>
            </a:pPr>
            <a:r>
              <a:t/>
            </a:r>
            <a:endParaRPr sz="1700">
              <a:solidFill>
                <a:srgbClr val="000000"/>
              </a:solidFill>
            </a:endParaRPr>
          </a:p>
          <a:p>
            <a:pPr indent="0" lvl="0" marL="0" rtl="0" algn="l">
              <a:lnSpc>
                <a:spcPct val="100000"/>
              </a:lnSpc>
              <a:spcBef>
                <a:spcPts val="0"/>
              </a:spcBef>
              <a:spcAft>
                <a:spcPts val="0"/>
              </a:spcAft>
              <a:buNone/>
            </a:pPr>
            <a:r>
              <a:t/>
            </a:r>
            <a:endParaRPr sz="1700">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gfa17a15868_1_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Map Display </a:t>
            </a:r>
            <a:endParaRPr/>
          </a:p>
        </p:txBody>
      </p:sp>
      <p:pic>
        <p:nvPicPr>
          <p:cNvPr id="181" name="Google Shape;181;gfa17a15868_1_5"/>
          <p:cNvPicPr preferRelativeResize="0"/>
          <p:nvPr/>
        </p:nvPicPr>
        <p:blipFill rotWithShape="1">
          <a:blip r:embed="rId3">
            <a:alphaModFix/>
          </a:blip>
          <a:srcRect b="0" l="18280" r="36637" t="23453"/>
          <a:stretch/>
        </p:blipFill>
        <p:spPr>
          <a:xfrm>
            <a:off x="612775" y="1742075"/>
            <a:ext cx="4098750" cy="3299374"/>
          </a:xfrm>
          <a:prstGeom prst="rect">
            <a:avLst/>
          </a:prstGeom>
          <a:noFill/>
          <a:ln>
            <a:noFill/>
          </a:ln>
        </p:spPr>
      </p:pic>
      <p:sp>
        <p:nvSpPr>
          <p:cNvPr id="182" name="Google Shape;182;gfa17a15868_1_5"/>
          <p:cNvSpPr txBox="1"/>
          <p:nvPr/>
        </p:nvSpPr>
        <p:spPr>
          <a:xfrm>
            <a:off x="4842125" y="2379150"/>
            <a:ext cx="3588600" cy="1754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Roboto"/>
              <a:buChar char="●"/>
            </a:pPr>
            <a:r>
              <a:rPr lang="en" sz="1700">
                <a:latin typeface="Roboto"/>
                <a:ea typeface="Roboto"/>
                <a:cs typeface="Roboto"/>
                <a:sym typeface="Roboto"/>
              </a:rPr>
              <a:t>Catalog of all bus stops</a:t>
            </a:r>
            <a:endParaRPr sz="1700">
              <a:latin typeface="Roboto"/>
              <a:ea typeface="Roboto"/>
              <a:cs typeface="Roboto"/>
              <a:sym typeface="Roboto"/>
            </a:endParaRPr>
          </a:p>
          <a:p>
            <a:pPr indent="-336550" lvl="0" marL="457200" rtl="0" algn="l">
              <a:spcBef>
                <a:spcPts val="0"/>
              </a:spcBef>
              <a:spcAft>
                <a:spcPts val="0"/>
              </a:spcAft>
              <a:buSzPts val="1700"/>
              <a:buFont typeface="Roboto"/>
              <a:buChar char="●"/>
            </a:pPr>
            <a:r>
              <a:rPr lang="en" sz="1700">
                <a:latin typeface="Roboto"/>
                <a:ea typeface="Roboto"/>
                <a:cs typeface="Roboto"/>
                <a:sym typeface="Roboto"/>
              </a:rPr>
              <a:t>HUD of bus/route information</a:t>
            </a:r>
            <a:endParaRPr sz="1700">
              <a:latin typeface="Roboto"/>
              <a:ea typeface="Roboto"/>
              <a:cs typeface="Roboto"/>
              <a:sym typeface="Roboto"/>
            </a:endParaRPr>
          </a:p>
          <a:p>
            <a:pPr indent="-336550" lvl="1" marL="914400" rtl="0" algn="l">
              <a:spcBef>
                <a:spcPts val="0"/>
              </a:spcBef>
              <a:spcAft>
                <a:spcPts val="0"/>
              </a:spcAft>
              <a:buSzPts val="1700"/>
              <a:buFont typeface="Roboto"/>
              <a:buChar char="○"/>
            </a:pPr>
            <a:r>
              <a:rPr lang="en" sz="1700">
                <a:latin typeface="Roboto"/>
                <a:ea typeface="Roboto"/>
                <a:cs typeface="Roboto"/>
                <a:sym typeface="Roboto"/>
              </a:rPr>
              <a:t>Capacity **</a:t>
            </a:r>
            <a:endParaRPr sz="1700">
              <a:latin typeface="Roboto"/>
              <a:ea typeface="Roboto"/>
              <a:cs typeface="Roboto"/>
              <a:sym typeface="Roboto"/>
            </a:endParaRPr>
          </a:p>
          <a:p>
            <a:pPr indent="-336550" lvl="1" marL="914400" rtl="0" algn="l">
              <a:spcBef>
                <a:spcPts val="0"/>
              </a:spcBef>
              <a:spcAft>
                <a:spcPts val="0"/>
              </a:spcAft>
              <a:buSzPts val="1700"/>
              <a:buFont typeface="Roboto"/>
              <a:buChar char="○"/>
            </a:pPr>
            <a:r>
              <a:rPr lang="en" sz="1700">
                <a:latin typeface="Roboto"/>
                <a:ea typeface="Roboto"/>
                <a:cs typeface="Roboto"/>
                <a:sym typeface="Roboto"/>
              </a:rPr>
              <a:t>ETA</a:t>
            </a:r>
            <a:endParaRPr sz="1700">
              <a:latin typeface="Roboto"/>
              <a:ea typeface="Roboto"/>
              <a:cs typeface="Roboto"/>
              <a:sym typeface="Roboto"/>
            </a:endParaRPr>
          </a:p>
          <a:p>
            <a:pPr indent="-336550" lvl="1" marL="914400" rtl="0" algn="l">
              <a:spcBef>
                <a:spcPts val="0"/>
              </a:spcBef>
              <a:spcAft>
                <a:spcPts val="0"/>
              </a:spcAft>
              <a:buSzPts val="1700"/>
              <a:buFont typeface="Roboto"/>
              <a:buChar char="○"/>
            </a:pPr>
            <a:r>
              <a:rPr lang="en" sz="1700">
                <a:latin typeface="Roboto"/>
                <a:ea typeface="Roboto"/>
                <a:cs typeface="Roboto"/>
                <a:sym typeface="Roboto"/>
              </a:rPr>
              <a:t>Next Stop</a:t>
            </a:r>
            <a:endParaRPr sz="1700">
              <a:latin typeface="Roboto"/>
              <a:ea typeface="Roboto"/>
              <a:cs typeface="Roboto"/>
              <a:sym typeface="Roboto"/>
            </a:endParaRPr>
          </a:p>
          <a:p>
            <a:pPr indent="-336550" lvl="0" marL="457200" rtl="0" algn="l">
              <a:spcBef>
                <a:spcPts val="0"/>
              </a:spcBef>
              <a:spcAft>
                <a:spcPts val="0"/>
              </a:spcAft>
              <a:buSzPts val="1700"/>
              <a:buFont typeface="Roboto"/>
              <a:buChar char="●"/>
            </a:pPr>
            <a:r>
              <a:rPr lang="en" sz="1700">
                <a:latin typeface="Roboto"/>
                <a:ea typeface="Roboto"/>
                <a:cs typeface="Roboto"/>
                <a:sym typeface="Roboto"/>
              </a:rPr>
              <a:t>Colored Routes</a:t>
            </a:r>
            <a:endParaRPr sz="1700">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fa17a15868_1_10"/>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Analytics Dashboard</a:t>
            </a:r>
            <a:endParaRPr/>
          </a:p>
        </p:txBody>
      </p:sp>
      <p:pic>
        <p:nvPicPr>
          <p:cNvPr id="188" name="Google Shape;188;gfa17a15868_1_10"/>
          <p:cNvPicPr preferRelativeResize="0"/>
          <p:nvPr/>
        </p:nvPicPr>
        <p:blipFill>
          <a:blip r:embed="rId3">
            <a:alphaModFix/>
          </a:blip>
          <a:stretch>
            <a:fillRect/>
          </a:stretch>
        </p:blipFill>
        <p:spPr>
          <a:xfrm>
            <a:off x="1924000" y="1677525"/>
            <a:ext cx="4875050" cy="34659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en"/>
              <a:t>Schedule</a:t>
            </a:r>
            <a:endParaRPr/>
          </a:p>
        </p:txBody>
      </p:sp>
      <p:sp>
        <p:nvSpPr>
          <p:cNvPr id="194" name="Google Shape;194;p15"/>
          <p:cNvSpPr/>
          <p:nvPr/>
        </p:nvSpPr>
        <p:spPr>
          <a:xfrm>
            <a:off x="385650" y="2610800"/>
            <a:ext cx="1335600" cy="11526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15"/>
          <p:cNvSpPr/>
          <p:nvPr/>
        </p:nvSpPr>
        <p:spPr>
          <a:xfrm>
            <a:off x="1721250" y="2610800"/>
            <a:ext cx="2473500" cy="11526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15"/>
          <p:cNvSpPr/>
          <p:nvPr/>
        </p:nvSpPr>
        <p:spPr>
          <a:xfrm>
            <a:off x="4194600" y="2610800"/>
            <a:ext cx="438600" cy="11526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15"/>
          <p:cNvSpPr/>
          <p:nvPr/>
        </p:nvSpPr>
        <p:spPr>
          <a:xfrm>
            <a:off x="4633225" y="2610800"/>
            <a:ext cx="2580900" cy="11526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15"/>
          <p:cNvSpPr/>
          <p:nvPr/>
        </p:nvSpPr>
        <p:spPr>
          <a:xfrm>
            <a:off x="7214150" y="2610800"/>
            <a:ext cx="1335600" cy="11526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15"/>
          <p:cNvSpPr txBox="1"/>
          <p:nvPr/>
        </p:nvSpPr>
        <p:spPr>
          <a:xfrm>
            <a:off x="385650" y="3848325"/>
            <a:ext cx="1335600" cy="1461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500"/>
              <a:buFont typeface="Arial"/>
              <a:buNone/>
            </a:pPr>
            <a:r>
              <a:rPr b="1" i="0" lang="en" sz="1500" u="none" cap="none" strike="noStrike">
                <a:solidFill>
                  <a:srgbClr val="000000"/>
                </a:solidFill>
                <a:latin typeface="Roboto"/>
                <a:ea typeface="Roboto"/>
                <a:cs typeface="Roboto"/>
                <a:sym typeface="Roboto"/>
              </a:rPr>
              <a:t>Setup</a:t>
            </a:r>
            <a:endParaRPr b="1" i="0" sz="1500" u="none" cap="none" strike="noStrike">
              <a:solidFill>
                <a:srgbClr val="000000"/>
              </a:solidFill>
              <a:latin typeface="Roboto"/>
              <a:ea typeface="Roboto"/>
              <a:cs typeface="Roboto"/>
              <a:sym typeface="Roboto"/>
            </a:endParaRPr>
          </a:p>
          <a:p>
            <a:pPr indent="0" lvl="0" marL="0" marR="0" rtl="0" algn="ctr">
              <a:lnSpc>
                <a:spcPct val="115000"/>
              </a:lnSpc>
              <a:spcBef>
                <a:spcPts val="120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Local Environments</a:t>
            </a:r>
            <a:endParaRPr b="0" i="0" sz="900" u="none" cap="none" strike="noStrike">
              <a:solidFill>
                <a:srgbClr val="000000"/>
              </a:solidFill>
              <a:latin typeface="Roboto"/>
              <a:ea typeface="Roboto"/>
              <a:cs typeface="Roboto"/>
              <a:sym typeface="Roboto"/>
            </a:endParaRPr>
          </a:p>
          <a:p>
            <a:pPr indent="0" lvl="0" marL="0" marR="0" rtl="0" algn="ctr">
              <a:lnSpc>
                <a:spcPct val="115000"/>
              </a:lnSpc>
              <a:spcBef>
                <a:spcPts val="120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Hardware setup</a:t>
            </a:r>
            <a:endParaRPr b="0" i="0" sz="900" u="none" cap="none" strike="noStrike">
              <a:solidFill>
                <a:srgbClr val="000000"/>
              </a:solidFill>
              <a:latin typeface="Roboto"/>
              <a:ea typeface="Roboto"/>
              <a:cs typeface="Roboto"/>
              <a:sym typeface="Roboto"/>
            </a:endParaRPr>
          </a:p>
          <a:p>
            <a:pPr indent="0" lvl="0" marL="0" marR="0" rtl="0" algn="ctr">
              <a:lnSpc>
                <a:spcPct val="115000"/>
              </a:lnSpc>
              <a:spcBef>
                <a:spcPts val="1200"/>
              </a:spcBef>
              <a:spcAft>
                <a:spcPts val="1200"/>
              </a:spcAft>
              <a:buClr>
                <a:srgbClr val="000000"/>
              </a:buClr>
              <a:buSzPts val="1500"/>
              <a:buFont typeface="Arial"/>
              <a:buNone/>
            </a:pPr>
            <a:r>
              <a:t/>
            </a:r>
            <a:endParaRPr b="1" i="0" sz="1500" u="none" cap="none" strike="noStrike">
              <a:solidFill>
                <a:srgbClr val="000000"/>
              </a:solidFill>
              <a:latin typeface="Roboto"/>
              <a:ea typeface="Roboto"/>
              <a:cs typeface="Roboto"/>
              <a:sym typeface="Roboto"/>
            </a:endParaRPr>
          </a:p>
        </p:txBody>
      </p:sp>
      <p:cxnSp>
        <p:nvCxnSpPr>
          <p:cNvPr id="200" name="Google Shape;200;p15"/>
          <p:cNvCxnSpPr/>
          <p:nvPr/>
        </p:nvCxnSpPr>
        <p:spPr>
          <a:xfrm>
            <a:off x="1721250" y="2423450"/>
            <a:ext cx="0" cy="1527300"/>
          </a:xfrm>
          <a:prstGeom prst="straightConnector1">
            <a:avLst/>
          </a:prstGeom>
          <a:noFill/>
          <a:ln cap="flat" cmpd="sng" w="38100">
            <a:solidFill>
              <a:schemeClr val="dk2"/>
            </a:solidFill>
            <a:prstDash val="solid"/>
            <a:round/>
            <a:headEnd len="sm" w="sm" type="none"/>
            <a:tailEnd len="sm" w="sm" type="none"/>
          </a:ln>
        </p:spPr>
      </p:cxnSp>
      <p:sp>
        <p:nvSpPr>
          <p:cNvPr id="201" name="Google Shape;201;p15"/>
          <p:cNvSpPr txBox="1"/>
          <p:nvPr/>
        </p:nvSpPr>
        <p:spPr>
          <a:xfrm rot="-2969364">
            <a:off x="1503544" y="1883067"/>
            <a:ext cx="842841" cy="354063"/>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200"/>
              </a:spcAft>
              <a:buClr>
                <a:srgbClr val="000000"/>
              </a:buClr>
              <a:buSzPts val="1100"/>
              <a:buFont typeface="Arial"/>
              <a:buNone/>
            </a:pPr>
            <a:r>
              <a:rPr b="0" i="0" lang="en" sz="1100" u="none" cap="none" strike="noStrike">
                <a:solidFill>
                  <a:srgbClr val="000000"/>
                </a:solidFill>
                <a:latin typeface="Roboto"/>
                <a:ea typeface="Roboto"/>
                <a:cs typeface="Roboto"/>
                <a:sym typeface="Roboto"/>
              </a:rPr>
              <a:t>Sep. 11th</a:t>
            </a:r>
            <a:endParaRPr b="0" i="0" sz="1100" u="none" cap="none" strike="noStrike">
              <a:solidFill>
                <a:schemeClr val="lt2"/>
              </a:solidFill>
              <a:latin typeface="Roboto"/>
              <a:ea typeface="Roboto"/>
              <a:cs typeface="Roboto"/>
              <a:sym typeface="Roboto"/>
            </a:endParaRPr>
          </a:p>
        </p:txBody>
      </p:sp>
      <p:sp>
        <p:nvSpPr>
          <p:cNvPr id="202" name="Google Shape;202;p15"/>
          <p:cNvSpPr txBox="1"/>
          <p:nvPr/>
        </p:nvSpPr>
        <p:spPr>
          <a:xfrm>
            <a:off x="1734425" y="3880175"/>
            <a:ext cx="2447100" cy="1995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500"/>
              <a:buFont typeface="Arial"/>
              <a:buNone/>
            </a:pPr>
            <a:r>
              <a:rPr b="1" i="0" lang="en" sz="1500" u="none" cap="none" strike="noStrike">
                <a:solidFill>
                  <a:srgbClr val="000000"/>
                </a:solidFill>
                <a:latin typeface="Roboto"/>
                <a:ea typeface="Roboto"/>
                <a:cs typeface="Roboto"/>
                <a:sym typeface="Roboto"/>
              </a:rPr>
              <a:t>Small-Scale Integration</a:t>
            </a:r>
            <a:endParaRPr b="1" i="0" sz="1500" u="none" cap="none" strike="noStrike">
              <a:solidFill>
                <a:srgbClr val="000000"/>
              </a:solidFill>
              <a:latin typeface="Roboto"/>
              <a:ea typeface="Roboto"/>
              <a:cs typeface="Roboto"/>
              <a:sym typeface="Roboto"/>
            </a:endParaRPr>
          </a:p>
          <a:p>
            <a:pPr indent="0" lvl="0" marL="0" marR="0" rtl="0" algn="ctr">
              <a:lnSpc>
                <a:spcPct val="115000"/>
              </a:lnSpc>
              <a:spcBef>
                <a:spcPts val="120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Hardware and IoT communication</a:t>
            </a:r>
            <a:endParaRPr b="0" i="0" sz="900" u="none" cap="none" strike="noStrike">
              <a:solidFill>
                <a:srgbClr val="000000"/>
              </a:solidFill>
              <a:latin typeface="Roboto"/>
              <a:ea typeface="Roboto"/>
              <a:cs typeface="Roboto"/>
              <a:sym typeface="Roboto"/>
            </a:endParaRPr>
          </a:p>
          <a:p>
            <a:pPr indent="0" lvl="0" marL="0" marR="0" rtl="0" algn="ctr">
              <a:lnSpc>
                <a:spcPct val="115000"/>
              </a:lnSpc>
              <a:spcBef>
                <a:spcPts val="120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WebApp and Visualization integration</a:t>
            </a:r>
            <a:endParaRPr b="0" i="0" sz="900" u="none" cap="none" strike="noStrike">
              <a:solidFill>
                <a:srgbClr val="000000"/>
              </a:solidFill>
              <a:latin typeface="Roboto"/>
              <a:ea typeface="Roboto"/>
              <a:cs typeface="Roboto"/>
              <a:sym typeface="Roboto"/>
            </a:endParaRPr>
          </a:p>
          <a:p>
            <a:pPr indent="0" lvl="0" marL="0" marR="0" rtl="0" algn="ctr">
              <a:lnSpc>
                <a:spcPct val="115000"/>
              </a:lnSpc>
              <a:spcBef>
                <a:spcPts val="1200"/>
              </a:spcBef>
              <a:spcAft>
                <a:spcPts val="0"/>
              </a:spcAft>
              <a:buClr>
                <a:srgbClr val="000000"/>
              </a:buClr>
              <a:buSzPts val="900"/>
              <a:buFont typeface="Arial"/>
              <a:buNone/>
            </a:pPr>
            <a:r>
              <a:t/>
            </a:r>
            <a:endParaRPr b="0" i="0" sz="900" u="none" cap="none" strike="noStrike">
              <a:solidFill>
                <a:srgbClr val="000000"/>
              </a:solidFill>
              <a:latin typeface="Roboto"/>
              <a:ea typeface="Roboto"/>
              <a:cs typeface="Roboto"/>
              <a:sym typeface="Roboto"/>
            </a:endParaRPr>
          </a:p>
          <a:p>
            <a:pPr indent="0" lvl="0" marL="0" marR="0" rtl="0" algn="ctr">
              <a:lnSpc>
                <a:spcPct val="115000"/>
              </a:lnSpc>
              <a:spcBef>
                <a:spcPts val="1200"/>
              </a:spcBef>
              <a:spcAft>
                <a:spcPts val="0"/>
              </a:spcAft>
              <a:buClr>
                <a:srgbClr val="000000"/>
              </a:buClr>
              <a:buSzPts val="900"/>
              <a:buFont typeface="Arial"/>
              <a:buNone/>
            </a:pPr>
            <a:r>
              <a:t/>
            </a:r>
            <a:endParaRPr b="0" i="0" sz="900" u="none" cap="none" strike="noStrike">
              <a:solidFill>
                <a:srgbClr val="000000"/>
              </a:solidFill>
              <a:latin typeface="Roboto"/>
              <a:ea typeface="Roboto"/>
              <a:cs typeface="Roboto"/>
              <a:sym typeface="Roboto"/>
            </a:endParaRPr>
          </a:p>
          <a:p>
            <a:pPr indent="0" lvl="0" marL="0" marR="0" rtl="0" algn="ctr">
              <a:lnSpc>
                <a:spcPct val="115000"/>
              </a:lnSpc>
              <a:spcBef>
                <a:spcPts val="1200"/>
              </a:spcBef>
              <a:spcAft>
                <a:spcPts val="1200"/>
              </a:spcAft>
              <a:buClr>
                <a:srgbClr val="000000"/>
              </a:buClr>
              <a:buSzPts val="900"/>
              <a:buFont typeface="Arial"/>
              <a:buNone/>
            </a:pPr>
            <a:r>
              <a:t/>
            </a:r>
            <a:endParaRPr b="0" i="0" sz="900" u="none" cap="none" strike="noStrike">
              <a:solidFill>
                <a:srgbClr val="000000"/>
              </a:solidFill>
              <a:latin typeface="Roboto"/>
              <a:ea typeface="Roboto"/>
              <a:cs typeface="Roboto"/>
              <a:sym typeface="Roboto"/>
            </a:endParaRPr>
          </a:p>
        </p:txBody>
      </p:sp>
      <p:sp>
        <p:nvSpPr>
          <p:cNvPr id="203" name="Google Shape;203;p15"/>
          <p:cNvSpPr txBox="1"/>
          <p:nvPr/>
        </p:nvSpPr>
        <p:spPr>
          <a:xfrm>
            <a:off x="4569625" y="3880175"/>
            <a:ext cx="2708100" cy="1215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500"/>
              <a:buFont typeface="Arial"/>
              <a:buNone/>
            </a:pPr>
            <a:r>
              <a:rPr b="1" i="0" lang="en" sz="1500" u="none" cap="none" strike="noStrike">
                <a:solidFill>
                  <a:srgbClr val="000000"/>
                </a:solidFill>
                <a:latin typeface="Roboto"/>
                <a:ea typeface="Roboto"/>
                <a:cs typeface="Roboto"/>
                <a:sym typeface="Roboto"/>
              </a:rPr>
              <a:t>Total System Integration</a:t>
            </a:r>
            <a:endParaRPr b="1" i="0" sz="1500" u="none" cap="none" strike="noStrike">
              <a:solidFill>
                <a:srgbClr val="000000"/>
              </a:solidFill>
              <a:latin typeface="Roboto"/>
              <a:ea typeface="Roboto"/>
              <a:cs typeface="Roboto"/>
              <a:sym typeface="Roboto"/>
            </a:endParaRPr>
          </a:p>
          <a:p>
            <a:pPr indent="0" lvl="0" marL="0" marR="0" rtl="0" algn="ctr">
              <a:lnSpc>
                <a:spcPct val="115000"/>
              </a:lnSpc>
              <a:spcBef>
                <a:spcPts val="120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Sensor → IoT → Backend → Visualization → WebApp</a:t>
            </a:r>
            <a:endParaRPr b="0" i="0" sz="900" u="none" cap="none" strike="noStrike">
              <a:solidFill>
                <a:srgbClr val="000000"/>
              </a:solidFill>
              <a:latin typeface="Roboto"/>
              <a:ea typeface="Roboto"/>
              <a:cs typeface="Roboto"/>
              <a:sym typeface="Roboto"/>
            </a:endParaRPr>
          </a:p>
          <a:p>
            <a:pPr indent="0" lvl="0" marL="0" marR="0" rtl="0" algn="ctr">
              <a:lnSpc>
                <a:spcPct val="115000"/>
              </a:lnSpc>
              <a:spcBef>
                <a:spcPts val="1200"/>
              </a:spcBef>
              <a:spcAft>
                <a:spcPts val="1200"/>
              </a:spcAft>
              <a:buClr>
                <a:srgbClr val="000000"/>
              </a:buClr>
              <a:buSzPts val="900"/>
              <a:buFont typeface="Arial"/>
              <a:buNone/>
            </a:pPr>
            <a:r>
              <a:t/>
            </a:r>
            <a:endParaRPr b="0" i="0" sz="900" u="none" cap="none" strike="noStrike">
              <a:solidFill>
                <a:srgbClr val="000000"/>
              </a:solidFill>
              <a:latin typeface="Roboto"/>
              <a:ea typeface="Roboto"/>
              <a:cs typeface="Roboto"/>
              <a:sym typeface="Roboto"/>
            </a:endParaRPr>
          </a:p>
        </p:txBody>
      </p:sp>
      <p:sp>
        <p:nvSpPr>
          <p:cNvPr id="204" name="Google Shape;204;p15"/>
          <p:cNvSpPr txBox="1"/>
          <p:nvPr/>
        </p:nvSpPr>
        <p:spPr>
          <a:xfrm rot="-2969364">
            <a:off x="3909907" y="1881555"/>
            <a:ext cx="842841" cy="354063"/>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200"/>
              </a:spcAft>
              <a:buClr>
                <a:srgbClr val="000000"/>
              </a:buClr>
              <a:buSzPts val="1100"/>
              <a:buFont typeface="Arial"/>
              <a:buNone/>
            </a:pPr>
            <a:r>
              <a:rPr b="0" i="0" lang="en" sz="1100" u="none" cap="none" strike="noStrike">
                <a:solidFill>
                  <a:srgbClr val="000000"/>
                </a:solidFill>
                <a:latin typeface="Roboto"/>
                <a:ea typeface="Roboto"/>
                <a:cs typeface="Roboto"/>
                <a:sym typeface="Roboto"/>
              </a:rPr>
              <a:t>Oct. 10th</a:t>
            </a:r>
            <a:endParaRPr b="0" i="0" sz="1100" u="none" cap="none" strike="noStrike">
              <a:solidFill>
                <a:schemeClr val="lt2"/>
              </a:solidFill>
              <a:latin typeface="Roboto"/>
              <a:ea typeface="Roboto"/>
              <a:cs typeface="Roboto"/>
              <a:sym typeface="Roboto"/>
            </a:endParaRPr>
          </a:p>
        </p:txBody>
      </p:sp>
      <p:cxnSp>
        <p:nvCxnSpPr>
          <p:cNvPr id="205" name="Google Shape;205;p15"/>
          <p:cNvCxnSpPr/>
          <p:nvPr/>
        </p:nvCxnSpPr>
        <p:spPr>
          <a:xfrm>
            <a:off x="4194675" y="2449975"/>
            <a:ext cx="0" cy="1527300"/>
          </a:xfrm>
          <a:prstGeom prst="straightConnector1">
            <a:avLst/>
          </a:prstGeom>
          <a:noFill/>
          <a:ln cap="flat" cmpd="sng" w="38100">
            <a:solidFill>
              <a:schemeClr val="dk2"/>
            </a:solidFill>
            <a:prstDash val="solid"/>
            <a:round/>
            <a:headEnd len="sm" w="sm" type="none"/>
            <a:tailEnd len="sm" w="sm" type="none"/>
          </a:ln>
        </p:spPr>
      </p:cxnSp>
      <p:cxnSp>
        <p:nvCxnSpPr>
          <p:cNvPr id="206" name="Google Shape;206;p15"/>
          <p:cNvCxnSpPr/>
          <p:nvPr/>
        </p:nvCxnSpPr>
        <p:spPr>
          <a:xfrm>
            <a:off x="4633225" y="2449975"/>
            <a:ext cx="0" cy="1527300"/>
          </a:xfrm>
          <a:prstGeom prst="straightConnector1">
            <a:avLst/>
          </a:prstGeom>
          <a:noFill/>
          <a:ln cap="flat" cmpd="sng" w="38100">
            <a:solidFill>
              <a:schemeClr val="dk2"/>
            </a:solidFill>
            <a:prstDash val="solid"/>
            <a:round/>
            <a:headEnd len="sm" w="sm" type="none"/>
            <a:tailEnd len="sm" w="sm" type="none"/>
          </a:ln>
        </p:spPr>
      </p:cxnSp>
      <p:sp>
        <p:nvSpPr>
          <p:cNvPr id="207" name="Google Shape;207;p15"/>
          <p:cNvSpPr txBox="1"/>
          <p:nvPr/>
        </p:nvSpPr>
        <p:spPr>
          <a:xfrm rot="-2969364">
            <a:off x="4441319" y="1933705"/>
            <a:ext cx="842841" cy="354063"/>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200"/>
              </a:spcAft>
              <a:buClr>
                <a:srgbClr val="000000"/>
              </a:buClr>
              <a:buSzPts val="1100"/>
              <a:buFont typeface="Arial"/>
              <a:buNone/>
            </a:pPr>
            <a:r>
              <a:rPr b="0" i="0" lang="en" sz="1100" u="none" cap="none" strike="noStrike">
                <a:solidFill>
                  <a:srgbClr val="000000"/>
                </a:solidFill>
                <a:latin typeface="Roboto"/>
                <a:ea typeface="Roboto"/>
                <a:cs typeface="Roboto"/>
                <a:sym typeface="Roboto"/>
              </a:rPr>
              <a:t>Oct. 23rd</a:t>
            </a:r>
            <a:endParaRPr b="0" i="0" sz="1100" u="none" cap="none" strike="noStrike">
              <a:solidFill>
                <a:schemeClr val="lt2"/>
              </a:solidFill>
              <a:latin typeface="Roboto"/>
              <a:ea typeface="Roboto"/>
              <a:cs typeface="Roboto"/>
              <a:sym typeface="Roboto"/>
            </a:endParaRPr>
          </a:p>
        </p:txBody>
      </p:sp>
      <p:sp>
        <p:nvSpPr>
          <p:cNvPr id="208" name="Google Shape;208;p15"/>
          <p:cNvSpPr txBox="1"/>
          <p:nvPr/>
        </p:nvSpPr>
        <p:spPr>
          <a:xfrm rot="-2969364">
            <a:off x="6991969" y="1883080"/>
            <a:ext cx="842841" cy="354063"/>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200"/>
              </a:spcAft>
              <a:buClr>
                <a:srgbClr val="000000"/>
              </a:buClr>
              <a:buSzPts val="1100"/>
              <a:buFont typeface="Arial"/>
              <a:buNone/>
            </a:pPr>
            <a:r>
              <a:rPr b="0" i="0" lang="en" sz="1100" u="none" cap="none" strike="noStrike">
                <a:solidFill>
                  <a:srgbClr val="000000"/>
                </a:solidFill>
                <a:latin typeface="Roboto"/>
                <a:ea typeface="Roboto"/>
                <a:cs typeface="Roboto"/>
                <a:sym typeface="Roboto"/>
              </a:rPr>
              <a:t>Nov. 23rd</a:t>
            </a:r>
            <a:endParaRPr b="0" i="0" sz="1100" u="none" cap="none" strike="noStrike">
              <a:solidFill>
                <a:schemeClr val="lt2"/>
              </a:solidFill>
              <a:latin typeface="Roboto"/>
              <a:ea typeface="Roboto"/>
              <a:cs typeface="Roboto"/>
              <a:sym typeface="Roboto"/>
            </a:endParaRPr>
          </a:p>
        </p:txBody>
      </p:sp>
      <p:cxnSp>
        <p:nvCxnSpPr>
          <p:cNvPr id="209" name="Google Shape;209;p15"/>
          <p:cNvCxnSpPr/>
          <p:nvPr/>
        </p:nvCxnSpPr>
        <p:spPr>
          <a:xfrm>
            <a:off x="7214125" y="2423450"/>
            <a:ext cx="0" cy="1527300"/>
          </a:xfrm>
          <a:prstGeom prst="straightConnector1">
            <a:avLst/>
          </a:prstGeom>
          <a:noFill/>
          <a:ln cap="flat" cmpd="sng" w="38100">
            <a:solidFill>
              <a:schemeClr val="dk2"/>
            </a:solidFill>
            <a:prstDash val="solid"/>
            <a:round/>
            <a:headEnd len="sm" w="sm" type="none"/>
            <a:tailEnd len="sm" w="sm" type="none"/>
          </a:ln>
        </p:spPr>
      </p:cxnSp>
      <p:sp>
        <p:nvSpPr>
          <p:cNvPr id="210" name="Google Shape;210;p15"/>
          <p:cNvSpPr txBox="1"/>
          <p:nvPr/>
        </p:nvSpPr>
        <p:spPr>
          <a:xfrm>
            <a:off x="6972775" y="3878650"/>
            <a:ext cx="1961100" cy="1461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500"/>
              <a:buFont typeface="Arial"/>
              <a:buNone/>
            </a:pPr>
            <a:r>
              <a:rPr b="1" i="0" lang="en" sz="1500" u="none" cap="none" strike="noStrike">
                <a:solidFill>
                  <a:srgbClr val="000000"/>
                </a:solidFill>
                <a:latin typeface="Roboto"/>
                <a:ea typeface="Roboto"/>
                <a:cs typeface="Roboto"/>
                <a:sym typeface="Roboto"/>
              </a:rPr>
              <a:t>Presentation</a:t>
            </a:r>
            <a:endParaRPr b="1" i="0" sz="1500" u="none" cap="none" strike="noStrike">
              <a:solidFill>
                <a:srgbClr val="000000"/>
              </a:solidFill>
              <a:latin typeface="Roboto"/>
              <a:ea typeface="Roboto"/>
              <a:cs typeface="Roboto"/>
              <a:sym typeface="Roboto"/>
            </a:endParaRPr>
          </a:p>
          <a:p>
            <a:pPr indent="0" lvl="0" marL="0" marR="0" rtl="0" algn="ctr">
              <a:lnSpc>
                <a:spcPct val="115000"/>
              </a:lnSpc>
              <a:spcBef>
                <a:spcPts val="120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Package repo &amp; demo</a:t>
            </a:r>
            <a:endParaRPr b="0" i="0" sz="900" u="none" cap="none" strike="noStrike">
              <a:solidFill>
                <a:srgbClr val="000000"/>
              </a:solidFill>
              <a:latin typeface="Roboto"/>
              <a:ea typeface="Roboto"/>
              <a:cs typeface="Roboto"/>
              <a:sym typeface="Roboto"/>
            </a:endParaRPr>
          </a:p>
          <a:p>
            <a:pPr indent="0" lvl="0" marL="0" marR="0" rtl="0" algn="ctr">
              <a:lnSpc>
                <a:spcPct val="115000"/>
              </a:lnSpc>
              <a:spcBef>
                <a:spcPts val="120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Expo Presentation</a:t>
            </a:r>
            <a:endParaRPr b="0" i="0" sz="900" u="none" cap="none" strike="noStrike">
              <a:solidFill>
                <a:srgbClr val="000000"/>
              </a:solidFill>
              <a:latin typeface="Roboto"/>
              <a:ea typeface="Roboto"/>
              <a:cs typeface="Roboto"/>
              <a:sym typeface="Roboto"/>
            </a:endParaRPr>
          </a:p>
          <a:p>
            <a:pPr indent="0" lvl="0" marL="0" marR="0" rtl="0" algn="ctr">
              <a:lnSpc>
                <a:spcPct val="115000"/>
              </a:lnSpc>
              <a:spcBef>
                <a:spcPts val="1200"/>
              </a:spcBef>
              <a:spcAft>
                <a:spcPts val="1200"/>
              </a:spcAft>
              <a:buClr>
                <a:srgbClr val="000000"/>
              </a:buClr>
              <a:buSzPts val="1500"/>
              <a:buFont typeface="Arial"/>
              <a:buNone/>
            </a:pPr>
            <a:r>
              <a:t/>
            </a:r>
            <a:endParaRPr b="1" i="0" sz="1500" u="none" cap="none" strike="noStrike">
              <a:solidFill>
                <a:srgbClr val="000000"/>
              </a:solidFill>
              <a:latin typeface="Roboto"/>
              <a:ea typeface="Roboto"/>
              <a:cs typeface="Roboto"/>
              <a:sym typeface="Roboto"/>
            </a:endParaRPr>
          </a:p>
        </p:txBody>
      </p:sp>
      <p:sp>
        <p:nvSpPr>
          <p:cNvPr id="211" name="Google Shape;211;p15"/>
          <p:cNvSpPr txBox="1"/>
          <p:nvPr/>
        </p:nvSpPr>
        <p:spPr>
          <a:xfrm rot="-2969364">
            <a:off x="8216569" y="1881592"/>
            <a:ext cx="842841" cy="354063"/>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200"/>
              </a:spcAft>
              <a:buClr>
                <a:srgbClr val="000000"/>
              </a:buClr>
              <a:buSzPts val="1100"/>
              <a:buFont typeface="Arial"/>
              <a:buNone/>
            </a:pPr>
            <a:r>
              <a:rPr b="0" i="0" lang="en" sz="1100" u="none" cap="none" strike="noStrike">
                <a:solidFill>
                  <a:srgbClr val="000000"/>
                </a:solidFill>
                <a:latin typeface="Roboto"/>
                <a:ea typeface="Roboto"/>
                <a:cs typeface="Roboto"/>
                <a:sym typeface="Roboto"/>
              </a:rPr>
              <a:t>Dec. 7th</a:t>
            </a:r>
            <a:endParaRPr b="0" i="0" sz="1100" u="none" cap="none" strike="noStrike">
              <a:solidFill>
                <a:schemeClr val="lt2"/>
              </a:solidFill>
              <a:latin typeface="Roboto"/>
              <a:ea typeface="Roboto"/>
              <a:cs typeface="Roboto"/>
              <a:sym typeface="Roboto"/>
            </a:endParaRPr>
          </a:p>
        </p:txBody>
      </p:sp>
      <p:cxnSp>
        <p:nvCxnSpPr>
          <p:cNvPr id="212" name="Google Shape;212;p15"/>
          <p:cNvCxnSpPr/>
          <p:nvPr/>
        </p:nvCxnSpPr>
        <p:spPr>
          <a:xfrm>
            <a:off x="8541600" y="2423450"/>
            <a:ext cx="0" cy="1527300"/>
          </a:xfrm>
          <a:prstGeom prst="straightConnector1">
            <a:avLst/>
          </a:prstGeom>
          <a:noFill/>
          <a:ln cap="flat" cmpd="sng" w="38100">
            <a:solidFill>
              <a:schemeClr val="dk2"/>
            </a:solidFill>
            <a:prstDash val="solid"/>
            <a:round/>
            <a:headEnd len="sm" w="sm" type="none"/>
            <a:tailEnd len="sm" w="sm"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16"/>
          <p:cNvSpPr txBox="1"/>
          <p:nvPr>
            <p:ph type="title"/>
          </p:nvPr>
        </p:nvSpPr>
        <p:spPr>
          <a:xfrm>
            <a:off x="396700" y="738725"/>
            <a:ext cx="8222100" cy="767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en"/>
              <a:t>Updated Budget </a:t>
            </a:r>
            <a:endParaRPr>
              <a:solidFill>
                <a:srgbClr val="FF0000"/>
              </a:solidFill>
            </a:endParaRPr>
          </a:p>
        </p:txBody>
      </p:sp>
      <p:graphicFrame>
        <p:nvGraphicFramePr>
          <p:cNvPr id="218" name="Google Shape;218;p16"/>
          <p:cNvGraphicFramePr/>
          <p:nvPr/>
        </p:nvGraphicFramePr>
        <p:xfrm>
          <a:off x="445363" y="1741363"/>
          <a:ext cx="3000000" cy="3000000"/>
        </p:xfrm>
        <a:graphic>
          <a:graphicData uri="http://schemas.openxmlformats.org/drawingml/2006/table">
            <a:tbl>
              <a:tblPr>
                <a:noFill/>
                <a:tableStyleId>{70DE845F-1FF4-4A50-B6BB-62D00FA5C1AB}</a:tableStyleId>
              </a:tblPr>
              <a:tblGrid>
                <a:gridCol w="1661450"/>
                <a:gridCol w="1278150"/>
              </a:tblGrid>
              <a:tr h="349300">
                <a:tc>
                  <a:txBody>
                    <a:bodyPr/>
                    <a:lstStyle/>
                    <a:p>
                      <a:pPr indent="0" lvl="0" marL="0" marR="0" rtl="0" algn="l">
                        <a:lnSpc>
                          <a:spcPct val="100000"/>
                        </a:lnSpc>
                        <a:spcBef>
                          <a:spcPts val="0"/>
                        </a:spcBef>
                        <a:spcAft>
                          <a:spcPts val="0"/>
                        </a:spcAft>
                        <a:buClr>
                          <a:srgbClr val="000000"/>
                        </a:buClr>
                        <a:buSzPts val="1400"/>
                        <a:buFont typeface="Arial"/>
                        <a:buNone/>
                      </a:pPr>
                      <a:r>
                        <a:rPr b="1" lang="en" sz="1200" u="none" cap="none" strike="noStrike"/>
                        <a:t>Product</a:t>
                      </a:r>
                      <a:endParaRPr b="1" sz="12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200" u="none" cap="none" strike="noStrike"/>
                        <a:t>Cost </a:t>
                      </a:r>
                      <a:endParaRPr b="1" sz="12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50475">
                <a:tc>
                  <a:txBody>
                    <a:bodyPr/>
                    <a:lstStyle/>
                    <a:p>
                      <a:pPr indent="0" lvl="0" marL="0" marR="0" rtl="0" algn="l">
                        <a:lnSpc>
                          <a:spcPct val="100000"/>
                        </a:lnSpc>
                        <a:spcBef>
                          <a:spcPts val="0"/>
                        </a:spcBef>
                        <a:spcAft>
                          <a:spcPts val="0"/>
                        </a:spcAft>
                        <a:buClr>
                          <a:srgbClr val="000000"/>
                        </a:buClr>
                        <a:buSzPts val="1400"/>
                        <a:buFont typeface="Arial"/>
                        <a:buNone/>
                      </a:pPr>
                      <a:r>
                        <a:rPr lang="en" sz="1200" u="none" cap="none" strike="noStrike"/>
                        <a:t>Cellular IoT Development Kit</a:t>
                      </a:r>
                      <a:r>
                        <a:rPr lang="en" sz="1200"/>
                        <a:t> x2</a:t>
                      </a:r>
                      <a:endParaRPr sz="12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200" u="none" cap="none" strike="noStrike"/>
                        <a:t>$</a:t>
                      </a:r>
                      <a:r>
                        <a:rPr lang="en" sz="1200"/>
                        <a:t>276.00</a:t>
                      </a:r>
                      <a:endParaRPr sz="12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07725">
                <a:tc>
                  <a:txBody>
                    <a:bodyPr/>
                    <a:lstStyle/>
                    <a:p>
                      <a:pPr indent="0" lvl="0" marL="0" marR="0" rtl="0" algn="l">
                        <a:lnSpc>
                          <a:spcPct val="100000"/>
                        </a:lnSpc>
                        <a:spcBef>
                          <a:spcPts val="0"/>
                        </a:spcBef>
                        <a:spcAft>
                          <a:spcPts val="0"/>
                        </a:spcAft>
                        <a:buClr>
                          <a:srgbClr val="000000"/>
                        </a:buClr>
                        <a:buSzPts val="1400"/>
                        <a:buFont typeface="Arial"/>
                        <a:buNone/>
                      </a:pPr>
                      <a:r>
                        <a:rPr lang="en" sz="1200" u="none" cap="none" strike="noStrike"/>
                        <a:t>Infrared Sensors</a:t>
                      </a:r>
                      <a:endParaRPr sz="12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200" u="none" cap="none" strike="noStrike"/>
                        <a:t>$10.00</a:t>
                      </a:r>
                      <a:endParaRPr sz="12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07725">
                <a:tc>
                  <a:txBody>
                    <a:bodyPr/>
                    <a:lstStyle/>
                    <a:p>
                      <a:pPr indent="0" lvl="0" marL="0" marR="0" rtl="0" algn="l">
                        <a:lnSpc>
                          <a:spcPct val="100000"/>
                        </a:lnSpc>
                        <a:spcBef>
                          <a:spcPts val="0"/>
                        </a:spcBef>
                        <a:spcAft>
                          <a:spcPts val="0"/>
                        </a:spcAft>
                        <a:buNone/>
                      </a:pPr>
                      <a:r>
                        <a:rPr lang="en" sz="1200"/>
                        <a:t>LIDAR Sensor x4</a:t>
                      </a:r>
                      <a:endParaRPr sz="12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1200"/>
                        <a:t>$0.00 (from lab)</a:t>
                      </a:r>
                      <a:endParaRPr sz="12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23950">
                <a:tc>
                  <a:txBody>
                    <a:bodyPr/>
                    <a:lstStyle/>
                    <a:p>
                      <a:pPr indent="0" lvl="0" marL="0" marR="0" rtl="0" algn="l">
                        <a:lnSpc>
                          <a:spcPct val="100000"/>
                        </a:lnSpc>
                        <a:spcBef>
                          <a:spcPts val="0"/>
                        </a:spcBef>
                        <a:spcAft>
                          <a:spcPts val="0"/>
                        </a:spcAft>
                        <a:buClr>
                          <a:srgbClr val="000000"/>
                        </a:buClr>
                        <a:buSzPts val="1400"/>
                        <a:buFont typeface="Arial"/>
                        <a:buNone/>
                      </a:pPr>
                      <a:r>
                        <a:rPr lang="en" sz="1200" u="none" cap="none" strike="noStrike"/>
                        <a:t>Wires and Connectors</a:t>
                      </a:r>
                      <a:endParaRPr sz="12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200" u="none" cap="none" strike="noStrike"/>
                        <a:t>$10.00</a:t>
                      </a:r>
                      <a:endParaRPr sz="12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23950">
                <a:tc>
                  <a:txBody>
                    <a:bodyPr/>
                    <a:lstStyle/>
                    <a:p>
                      <a:pPr indent="0" lvl="0" marL="0" marR="0" rtl="0" algn="l">
                        <a:lnSpc>
                          <a:spcPct val="100000"/>
                        </a:lnSpc>
                        <a:spcBef>
                          <a:spcPts val="0"/>
                        </a:spcBef>
                        <a:spcAft>
                          <a:spcPts val="0"/>
                        </a:spcAft>
                        <a:buNone/>
                      </a:pPr>
                      <a:r>
                        <a:rPr lang="en" sz="1200"/>
                        <a:t>External GPS antenna </a:t>
                      </a:r>
                      <a:endParaRPr sz="12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1200"/>
                        <a:t>$11.00</a:t>
                      </a:r>
                      <a:endParaRPr sz="12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07725">
                <a:tc>
                  <a:txBody>
                    <a:bodyPr/>
                    <a:lstStyle/>
                    <a:p>
                      <a:pPr indent="0" lvl="0" marL="0" marR="0" rtl="0" algn="l">
                        <a:lnSpc>
                          <a:spcPct val="100000"/>
                        </a:lnSpc>
                        <a:spcBef>
                          <a:spcPts val="0"/>
                        </a:spcBef>
                        <a:spcAft>
                          <a:spcPts val="0"/>
                        </a:spcAft>
                        <a:buClr>
                          <a:srgbClr val="000000"/>
                        </a:buClr>
                        <a:buSzPts val="1400"/>
                        <a:buFont typeface="Arial"/>
                        <a:buNone/>
                      </a:pPr>
                      <a:r>
                        <a:rPr b="1" lang="en" sz="1200" u="none" cap="none" strike="noStrike"/>
                        <a:t>Total Parts Expense</a:t>
                      </a:r>
                      <a:endParaRPr b="1" sz="12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200" u="none" cap="none" strike="noStrike"/>
                        <a:t>$</a:t>
                      </a:r>
                      <a:r>
                        <a:rPr b="1" lang="en" sz="1200"/>
                        <a:t>307.00</a:t>
                      </a:r>
                      <a:endParaRPr b="1" sz="12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219" name="Google Shape;219;p16"/>
          <p:cNvSpPr txBox="1"/>
          <p:nvPr/>
        </p:nvSpPr>
        <p:spPr>
          <a:xfrm>
            <a:off x="4136525" y="3259975"/>
            <a:ext cx="4195800" cy="1446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Roboto"/>
                <a:ea typeface="Roboto"/>
                <a:cs typeface="Roboto"/>
                <a:sym typeface="Roboto"/>
              </a:rPr>
              <a:t>  Funding ($125 per student): $</a:t>
            </a:r>
            <a:r>
              <a:rPr b="0" i="0" lang="en" sz="1800" u="none" cap="none" strike="noStrike">
                <a:solidFill>
                  <a:schemeClr val="accent2"/>
                </a:solidFill>
                <a:latin typeface="Roboto"/>
                <a:ea typeface="Roboto"/>
                <a:cs typeface="Roboto"/>
                <a:sym typeface="Roboto"/>
              </a:rPr>
              <a:t>500</a:t>
            </a:r>
            <a:endParaRPr b="0" i="0" sz="1800" u="none" cap="none" strike="noStrike">
              <a:solidFill>
                <a:schemeClr val="accent2"/>
              </a:solidFill>
              <a:latin typeface="Roboto"/>
              <a:ea typeface="Roboto"/>
              <a:cs typeface="Roboto"/>
              <a:sym typeface="Roboto"/>
            </a:endParaRPr>
          </a:p>
          <a:p>
            <a:pPr indent="-342900" lvl="0" marL="457200" marR="0" rtl="0" algn="l">
              <a:lnSpc>
                <a:spcPct val="100000"/>
              </a:lnSpc>
              <a:spcBef>
                <a:spcPts val="0"/>
              </a:spcBef>
              <a:spcAft>
                <a:spcPts val="0"/>
              </a:spcAft>
              <a:buClr>
                <a:srgbClr val="000000"/>
              </a:buClr>
              <a:buSzPts val="1800"/>
              <a:buFont typeface="Roboto"/>
              <a:buChar char="-"/>
            </a:pPr>
            <a:r>
              <a:rPr b="0" i="0" lang="en" sz="1800" u="none" cap="none" strike="noStrike">
                <a:solidFill>
                  <a:srgbClr val="000000"/>
                </a:solidFill>
                <a:latin typeface="Roboto"/>
                <a:ea typeface="Roboto"/>
                <a:cs typeface="Roboto"/>
                <a:sym typeface="Roboto"/>
              </a:rPr>
              <a:t>                 Parts Expense: ($</a:t>
            </a:r>
            <a:r>
              <a:rPr lang="en" sz="1800">
                <a:solidFill>
                  <a:srgbClr val="FF0000"/>
                </a:solidFill>
                <a:latin typeface="Roboto"/>
                <a:ea typeface="Roboto"/>
                <a:cs typeface="Roboto"/>
                <a:sym typeface="Roboto"/>
              </a:rPr>
              <a:t>307.00</a:t>
            </a:r>
            <a:r>
              <a:rPr b="0" i="0" lang="en" sz="1800" u="none" cap="none" strike="noStrike">
                <a:solidFill>
                  <a:srgbClr val="000000"/>
                </a:solidFill>
                <a:latin typeface="Roboto"/>
                <a:ea typeface="Roboto"/>
                <a:cs typeface="Roboto"/>
                <a:sym typeface="Roboto"/>
              </a:rPr>
              <a:t>)</a:t>
            </a:r>
            <a:endParaRPr b="0" i="0" sz="1800" u="none" cap="none" strike="noStrike">
              <a:solidFill>
                <a:srgbClr val="000000"/>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_______________________________________</a:t>
            </a:r>
            <a:endParaRPr b="0" i="0" sz="1400" u="none" cap="none" strike="noStrike">
              <a:solidFill>
                <a:srgbClr val="000000"/>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                                                        </a:t>
            </a:r>
            <a:r>
              <a:rPr b="0" i="0" lang="en" sz="1800" u="none" cap="none" strike="noStrike">
                <a:solidFill>
                  <a:srgbClr val="000000"/>
                </a:solidFill>
                <a:latin typeface="Roboto"/>
                <a:ea typeface="Roboto"/>
                <a:cs typeface="Roboto"/>
                <a:sym typeface="Roboto"/>
              </a:rPr>
              <a:t> $</a:t>
            </a:r>
            <a:r>
              <a:rPr lang="en" sz="1800">
                <a:solidFill>
                  <a:schemeClr val="accent2"/>
                </a:solidFill>
                <a:latin typeface="Roboto"/>
                <a:ea typeface="Roboto"/>
                <a:cs typeface="Roboto"/>
                <a:sym typeface="Roboto"/>
              </a:rPr>
              <a:t>193.00</a:t>
            </a:r>
            <a:endParaRPr b="0" i="0" sz="1800" u="none" cap="none" strike="noStrike">
              <a:solidFill>
                <a:schemeClr val="accent2"/>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Roboto"/>
              <a:ea typeface="Roboto"/>
              <a:cs typeface="Roboto"/>
              <a:sym typeface="Roboto"/>
            </a:endParaRPr>
          </a:p>
        </p:txBody>
      </p:sp>
      <p:pic>
        <p:nvPicPr>
          <p:cNvPr id="220" name="Google Shape;220;p16"/>
          <p:cNvPicPr preferRelativeResize="0"/>
          <p:nvPr/>
        </p:nvPicPr>
        <p:blipFill rotWithShape="1">
          <a:blip r:embed="rId3">
            <a:alphaModFix/>
          </a:blip>
          <a:srcRect b="0" l="0" r="0" t="0"/>
          <a:stretch/>
        </p:blipFill>
        <p:spPr>
          <a:xfrm>
            <a:off x="7496775" y="366525"/>
            <a:ext cx="967724" cy="1139900"/>
          </a:xfrm>
          <a:prstGeom prst="rect">
            <a:avLst/>
          </a:prstGeom>
          <a:noFill/>
          <a:ln>
            <a:noFill/>
          </a:ln>
        </p:spPr>
      </p:pic>
      <p:sp>
        <p:nvSpPr>
          <p:cNvPr id="221" name="Google Shape;221;p16"/>
          <p:cNvSpPr txBox="1"/>
          <p:nvPr/>
        </p:nvSpPr>
        <p:spPr>
          <a:xfrm>
            <a:off x="3714725" y="1972638"/>
            <a:ext cx="5039400" cy="738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Roboto"/>
                <a:ea typeface="Roboto"/>
                <a:cs typeface="Roboto"/>
                <a:sym typeface="Roboto"/>
              </a:rPr>
              <a:t>Using open-source software tools and AWS free-tier helped save on cost.</a:t>
            </a:r>
            <a:endParaRPr b="0" i="0" sz="1800" u="none" cap="none" strike="noStrike">
              <a:solidFill>
                <a:srgbClr val="000000"/>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2"/>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en"/>
              <a:t>Problem</a:t>
            </a:r>
            <a:endParaRPr/>
          </a:p>
        </p:txBody>
      </p:sp>
      <p:sp>
        <p:nvSpPr>
          <p:cNvPr id="74" name="Google Shape;74;p2"/>
          <p:cNvSpPr txBox="1"/>
          <p:nvPr>
            <p:ph idx="1" type="body"/>
          </p:nvPr>
        </p:nvSpPr>
        <p:spPr>
          <a:xfrm>
            <a:off x="1066200" y="1973650"/>
            <a:ext cx="7011600" cy="27867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50000"/>
              </a:lnSpc>
              <a:spcBef>
                <a:spcPts val="0"/>
              </a:spcBef>
              <a:spcAft>
                <a:spcPts val="0"/>
              </a:spcAft>
              <a:buSzPts val="1800"/>
              <a:buNone/>
            </a:pPr>
            <a:r>
              <a:rPr lang="en" sz="1900">
                <a:solidFill>
                  <a:srgbClr val="000000"/>
                </a:solidFill>
              </a:rPr>
              <a:t>Human congestion in public areas and transportation leads to </a:t>
            </a:r>
            <a:r>
              <a:rPr b="1" lang="en" sz="1900">
                <a:solidFill>
                  <a:srgbClr val="000000"/>
                </a:solidFill>
              </a:rPr>
              <a:t>money spent on inefficient public transportation </a:t>
            </a:r>
            <a:r>
              <a:rPr lang="en" sz="1900">
                <a:solidFill>
                  <a:srgbClr val="000000"/>
                </a:solidFill>
              </a:rPr>
              <a:t>and </a:t>
            </a:r>
            <a:r>
              <a:rPr b="1" lang="en" sz="1900">
                <a:solidFill>
                  <a:srgbClr val="000000"/>
                </a:solidFill>
              </a:rPr>
              <a:t>higher rates of virus transmission and exposure.</a:t>
            </a:r>
            <a:endParaRPr b="1" sz="1900">
              <a:solidFill>
                <a:srgbClr val="000000"/>
              </a:solidFill>
            </a:endParaRPr>
          </a:p>
          <a:p>
            <a:pPr indent="0" lvl="0" marL="0" rtl="0" algn="l">
              <a:lnSpc>
                <a:spcPct val="150000"/>
              </a:lnSpc>
              <a:spcBef>
                <a:spcPts val="1200"/>
              </a:spcBef>
              <a:spcAft>
                <a:spcPts val="0"/>
              </a:spcAft>
              <a:buSzPts val="1800"/>
              <a:buNone/>
            </a:pPr>
            <a:r>
              <a:t/>
            </a:r>
            <a:endParaRPr sz="1900">
              <a:solidFill>
                <a:srgbClr val="000000"/>
              </a:solidFill>
            </a:endParaRPr>
          </a:p>
          <a:p>
            <a:pPr indent="0" lvl="0" marL="0" rtl="0" algn="l">
              <a:lnSpc>
                <a:spcPct val="150000"/>
              </a:lnSpc>
              <a:spcBef>
                <a:spcPts val="1200"/>
              </a:spcBef>
              <a:spcAft>
                <a:spcPts val="1200"/>
              </a:spcAft>
              <a:buSzPts val="1800"/>
              <a:buNone/>
            </a:pPr>
            <a:r>
              <a:rPr lang="en" sz="1900">
                <a:solidFill>
                  <a:srgbClr val="000000"/>
                </a:solidFill>
              </a:rPr>
              <a:t>Local governments are looking for ways to </a:t>
            </a:r>
            <a:r>
              <a:rPr b="1" lang="en" sz="1900">
                <a:solidFill>
                  <a:srgbClr val="000000"/>
                </a:solidFill>
              </a:rPr>
              <a:t>reduce costs</a:t>
            </a:r>
            <a:r>
              <a:rPr lang="en" sz="1900">
                <a:solidFill>
                  <a:srgbClr val="000000"/>
                </a:solidFill>
              </a:rPr>
              <a:t> and </a:t>
            </a:r>
            <a:r>
              <a:rPr b="1" lang="en" sz="1900">
                <a:solidFill>
                  <a:srgbClr val="000000"/>
                </a:solidFill>
              </a:rPr>
              <a:t>more efficiently utilize public transit.</a:t>
            </a:r>
            <a:r>
              <a:rPr lang="en" sz="1900">
                <a:solidFill>
                  <a:srgbClr val="000000"/>
                </a:solidFill>
              </a:rPr>
              <a:t> </a:t>
            </a:r>
            <a:endParaRPr sz="190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fa17a15868_1_20"/>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Applications &amp; Competitors</a:t>
            </a:r>
            <a:endParaRPr>
              <a:solidFill>
                <a:srgbClr val="FF0000"/>
              </a:solidFill>
            </a:endParaRPr>
          </a:p>
        </p:txBody>
      </p:sp>
      <p:sp>
        <p:nvSpPr>
          <p:cNvPr id="227" name="Google Shape;227;gfa17a15868_1_20"/>
          <p:cNvSpPr txBox="1"/>
          <p:nvPr>
            <p:ph idx="1" type="body"/>
          </p:nvPr>
        </p:nvSpPr>
        <p:spPr>
          <a:xfrm>
            <a:off x="471900" y="1919075"/>
            <a:ext cx="3740100" cy="2710200"/>
          </a:xfrm>
          <a:prstGeom prst="rect">
            <a:avLst/>
          </a:prstGeom>
        </p:spPr>
        <p:txBody>
          <a:bodyPr anchorCtr="0" anchor="t" bIns="91425" lIns="91425" spcFirstLastPara="1" rIns="91425" wrap="square" tIns="91425">
            <a:normAutofit/>
          </a:bodyPr>
          <a:lstStyle/>
          <a:p>
            <a:pPr indent="-342900" lvl="0" marL="685800" rtl="0" algn="l">
              <a:lnSpc>
                <a:spcPct val="100000"/>
              </a:lnSpc>
              <a:spcBef>
                <a:spcPts val="0"/>
              </a:spcBef>
              <a:spcAft>
                <a:spcPts val="0"/>
              </a:spcAft>
              <a:buClr>
                <a:srgbClr val="000000"/>
              </a:buClr>
              <a:buSzPts val="1800"/>
              <a:buFont typeface="Roboto"/>
              <a:buChar char="●"/>
            </a:pPr>
            <a:r>
              <a:rPr lang="en">
                <a:solidFill>
                  <a:srgbClr val="000000"/>
                </a:solidFill>
              </a:rPr>
              <a:t>Public Transportation</a:t>
            </a:r>
            <a:endParaRPr>
              <a:solidFill>
                <a:srgbClr val="000000"/>
              </a:solidFill>
            </a:endParaRPr>
          </a:p>
          <a:p>
            <a:pPr indent="-342900" lvl="0" marL="685800" rtl="0" algn="l">
              <a:lnSpc>
                <a:spcPct val="100000"/>
              </a:lnSpc>
              <a:spcBef>
                <a:spcPts val="0"/>
              </a:spcBef>
              <a:spcAft>
                <a:spcPts val="0"/>
              </a:spcAft>
              <a:buClr>
                <a:srgbClr val="000000"/>
              </a:buClr>
              <a:buSzPts val="1800"/>
              <a:buFont typeface="Roboto"/>
              <a:buChar char="●"/>
            </a:pPr>
            <a:r>
              <a:rPr lang="en">
                <a:solidFill>
                  <a:srgbClr val="000000"/>
                </a:solidFill>
              </a:rPr>
              <a:t>Airlines</a:t>
            </a:r>
            <a:endParaRPr>
              <a:solidFill>
                <a:srgbClr val="000000"/>
              </a:solidFill>
            </a:endParaRPr>
          </a:p>
          <a:p>
            <a:pPr indent="-342900" lvl="0" marL="685800" rtl="0" algn="l">
              <a:lnSpc>
                <a:spcPct val="100000"/>
              </a:lnSpc>
              <a:spcBef>
                <a:spcPts val="0"/>
              </a:spcBef>
              <a:spcAft>
                <a:spcPts val="0"/>
              </a:spcAft>
              <a:buClr>
                <a:srgbClr val="000000"/>
              </a:buClr>
              <a:buSzPts val="1800"/>
              <a:buFont typeface="Roboto"/>
              <a:buChar char="●"/>
            </a:pPr>
            <a:r>
              <a:rPr lang="en">
                <a:solidFill>
                  <a:srgbClr val="000000"/>
                </a:solidFill>
              </a:rPr>
              <a:t>Predictive maintenance</a:t>
            </a:r>
            <a:endParaRPr>
              <a:solidFill>
                <a:srgbClr val="000000"/>
              </a:solidFill>
            </a:endParaRPr>
          </a:p>
          <a:p>
            <a:pPr indent="-342900" lvl="0" marL="685800" rtl="0" algn="l">
              <a:lnSpc>
                <a:spcPct val="100000"/>
              </a:lnSpc>
              <a:spcBef>
                <a:spcPts val="0"/>
              </a:spcBef>
              <a:spcAft>
                <a:spcPts val="0"/>
              </a:spcAft>
              <a:buClr>
                <a:srgbClr val="000000"/>
              </a:buClr>
              <a:buSzPts val="1800"/>
              <a:buFont typeface="Roboto"/>
              <a:buChar char="●"/>
            </a:pPr>
            <a:r>
              <a:rPr lang="en">
                <a:solidFill>
                  <a:srgbClr val="000000"/>
                </a:solidFill>
              </a:rPr>
              <a:t>Shopping centers </a:t>
            </a:r>
            <a:endParaRPr>
              <a:solidFill>
                <a:srgbClr val="000000"/>
              </a:solidFill>
            </a:endParaRPr>
          </a:p>
          <a:p>
            <a:pPr indent="0" lvl="0" marL="0" rtl="0" algn="l">
              <a:spcBef>
                <a:spcPts val="0"/>
              </a:spcBef>
              <a:spcAft>
                <a:spcPts val="1200"/>
              </a:spcAft>
              <a:buNone/>
            </a:pPr>
            <a:r>
              <a:t/>
            </a:r>
            <a:endParaRPr/>
          </a:p>
        </p:txBody>
      </p:sp>
      <p:sp>
        <p:nvSpPr>
          <p:cNvPr id="228" name="Google Shape;228;gfa17a15868_1_20"/>
          <p:cNvSpPr txBox="1"/>
          <p:nvPr/>
        </p:nvSpPr>
        <p:spPr>
          <a:xfrm>
            <a:off x="4572000" y="1925250"/>
            <a:ext cx="4014000" cy="1569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Roboto"/>
              <a:buChar char="●"/>
            </a:pPr>
            <a:r>
              <a:rPr lang="en" sz="1800">
                <a:latin typeface="Roboto"/>
                <a:ea typeface="Roboto"/>
                <a:cs typeface="Roboto"/>
                <a:sym typeface="Roboto"/>
              </a:rPr>
              <a:t>The Transit Bus App </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The Smart Transit People Counting Camera from Beijing Vion Technology</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Passio Technologies APC</a:t>
            </a:r>
            <a:endParaRPr sz="1800">
              <a:latin typeface="Roboto"/>
              <a:ea typeface="Roboto"/>
              <a:cs typeface="Roboto"/>
              <a:sym typeface="Roboto"/>
            </a:endParaRPr>
          </a:p>
        </p:txBody>
      </p:sp>
      <p:pic>
        <p:nvPicPr>
          <p:cNvPr id="229" name="Google Shape;229;gfa17a15868_1_20"/>
          <p:cNvPicPr preferRelativeResize="0"/>
          <p:nvPr/>
        </p:nvPicPr>
        <p:blipFill>
          <a:blip r:embed="rId3">
            <a:alphaModFix/>
          </a:blip>
          <a:stretch>
            <a:fillRect/>
          </a:stretch>
        </p:blipFill>
        <p:spPr>
          <a:xfrm>
            <a:off x="6491850" y="530500"/>
            <a:ext cx="2094150" cy="837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en"/>
              <a:t>Leadership Roles</a:t>
            </a:r>
            <a:endParaRPr/>
          </a:p>
        </p:txBody>
      </p:sp>
      <p:sp>
        <p:nvSpPr>
          <p:cNvPr id="235" name="Google Shape;235;p17"/>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800"/>
              <a:buNone/>
            </a:pPr>
            <a:r>
              <a:rPr b="1" lang="en">
                <a:solidFill>
                  <a:srgbClr val="000000"/>
                </a:solidFill>
              </a:rPr>
              <a:t>Noah Chong</a:t>
            </a:r>
            <a:r>
              <a:rPr lang="en">
                <a:solidFill>
                  <a:srgbClr val="000000"/>
                </a:solidFill>
              </a:rPr>
              <a:t> - Webmaster, Frontend Software Lead, Expo Coordinator</a:t>
            </a:r>
            <a:endParaRPr b="1">
              <a:solidFill>
                <a:srgbClr val="000000"/>
              </a:solidFill>
            </a:endParaRPr>
          </a:p>
          <a:p>
            <a:pPr indent="0" lvl="0" marL="0" rtl="0" algn="l">
              <a:lnSpc>
                <a:spcPct val="115000"/>
              </a:lnSpc>
              <a:spcBef>
                <a:spcPts val="1200"/>
              </a:spcBef>
              <a:spcAft>
                <a:spcPts val="0"/>
              </a:spcAft>
              <a:buSzPts val="1800"/>
              <a:buNone/>
            </a:pPr>
            <a:r>
              <a:rPr b="1" lang="en">
                <a:solidFill>
                  <a:srgbClr val="000000"/>
                </a:solidFill>
              </a:rPr>
              <a:t>Shadman Ahmed</a:t>
            </a:r>
            <a:r>
              <a:rPr lang="en">
                <a:solidFill>
                  <a:srgbClr val="000000"/>
                </a:solidFill>
              </a:rPr>
              <a:t> - Project Leader, Backend Software Lead</a:t>
            </a:r>
            <a:endParaRPr>
              <a:solidFill>
                <a:srgbClr val="000000"/>
              </a:solidFill>
            </a:endParaRPr>
          </a:p>
          <a:p>
            <a:pPr indent="0" lvl="0" marL="0" rtl="0" algn="l">
              <a:lnSpc>
                <a:spcPct val="115000"/>
              </a:lnSpc>
              <a:spcBef>
                <a:spcPts val="1200"/>
              </a:spcBef>
              <a:spcAft>
                <a:spcPts val="0"/>
              </a:spcAft>
              <a:buSzPts val="1800"/>
              <a:buNone/>
            </a:pPr>
            <a:r>
              <a:rPr b="1" lang="en">
                <a:solidFill>
                  <a:srgbClr val="000000"/>
                </a:solidFill>
              </a:rPr>
              <a:t>David Pan</a:t>
            </a:r>
            <a:r>
              <a:rPr lang="en">
                <a:solidFill>
                  <a:srgbClr val="000000"/>
                </a:solidFill>
              </a:rPr>
              <a:t> - Financial Manager, Embedded Systems Co-Lead</a:t>
            </a:r>
            <a:endParaRPr>
              <a:solidFill>
                <a:srgbClr val="000000"/>
              </a:solidFill>
            </a:endParaRPr>
          </a:p>
          <a:p>
            <a:pPr indent="0" lvl="0" marL="0" rtl="0" algn="l">
              <a:lnSpc>
                <a:spcPct val="115000"/>
              </a:lnSpc>
              <a:spcBef>
                <a:spcPts val="1200"/>
              </a:spcBef>
              <a:spcAft>
                <a:spcPts val="0"/>
              </a:spcAft>
              <a:buSzPts val="1800"/>
              <a:buNone/>
            </a:pPr>
            <a:r>
              <a:rPr b="1" lang="en">
                <a:solidFill>
                  <a:srgbClr val="000000"/>
                </a:solidFill>
              </a:rPr>
              <a:t>Thomas Talbot</a:t>
            </a:r>
            <a:r>
              <a:rPr lang="en">
                <a:solidFill>
                  <a:srgbClr val="000000"/>
                </a:solidFill>
              </a:rPr>
              <a:t> -  Embedded Systems Co-Lead, Documentation Lead</a:t>
            </a:r>
            <a:endParaRPr>
              <a:solidFill>
                <a:srgbClr val="000000"/>
              </a:solidFill>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1200"/>
              </a:spcAft>
              <a:buSzPts val="1800"/>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8"/>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en"/>
              <a:t>Any Questions?</a:t>
            </a:r>
            <a:endParaRPr/>
          </a:p>
        </p:txBody>
      </p:sp>
      <p:sp>
        <p:nvSpPr>
          <p:cNvPr id="241" name="Google Shape;241;p18"/>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gfa17a15868_1_408"/>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References</a:t>
            </a:r>
            <a:endParaRPr/>
          </a:p>
        </p:txBody>
      </p:sp>
      <p:sp>
        <p:nvSpPr>
          <p:cNvPr id="247" name="Google Shape;247;gfa17a15868_1_408"/>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360045" lvl="0" marL="360045" rtl="0" algn="l">
              <a:lnSpc>
                <a:spcPct val="100000"/>
              </a:lnSpc>
              <a:spcBef>
                <a:spcPts val="0"/>
              </a:spcBef>
              <a:spcAft>
                <a:spcPts val="0"/>
              </a:spcAft>
              <a:buNone/>
            </a:pPr>
            <a:r>
              <a:rPr lang="en" sz="1400">
                <a:solidFill>
                  <a:srgbClr val="000000"/>
                </a:solidFill>
              </a:rPr>
              <a:t>[1]	Transit, “What do bus riders want? Crowding info.,” 31-Aug-2020. [Online]. Available: https://archive.transitapp.com/what-do-bus-riders-want-crowding-info-db89b6d0b5ec. [Accessed: 18-Oct-2021]. </a:t>
            </a:r>
            <a:endParaRPr sz="1400">
              <a:solidFill>
                <a:srgbClr val="000000"/>
              </a:solidFill>
            </a:endParaRPr>
          </a:p>
          <a:p>
            <a:pPr indent="-360045" lvl="0" marL="360045" rtl="0" algn="l">
              <a:lnSpc>
                <a:spcPct val="100000"/>
              </a:lnSpc>
              <a:spcBef>
                <a:spcPts val="0"/>
              </a:spcBef>
              <a:spcAft>
                <a:spcPts val="0"/>
              </a:spcAft>
              <a:buNone/>
            </a:pPr>
            <a:r>
              <a:t/>
            </a:r>
            <a:endParaRPr sz="1400">
              <a:solidFill>
                <a:srgbClr val="000000"/>
              </a:solidFill>
            </a:endParaRPr>
          </a:p>
          <a:p>
            <a:pPr indent="-360045" lvl="0" marL="360045" rtl="0" algn="l">
              <a:lnSpc>
                <a:spcPct val="100000"/>
              </a:lnSpc>
              <a:spcBef>
                <a:spcPts val="0"/>
              </a:spcBef>
              <a:spcAft>
                <a:spcPts val="0"/>
              </a:spcAft>
              <a:buNone/>
            </a:pPr>
            <a:r>
              <a:rPr lang="en" sz="1400">
                <a:solidFill>
                  <a:srgbClr val="000000"/>
                </a:solidFill>
              </a:rPr>
              <a:t>[2]	“Smart Transit People Counting Camera,” </a:t>
            </a:r>
            <a:r>
              <a:rPr i="1" lang="en" sz="1400">
                <a:solidFill>
                  <a:srgbClr val="000000"/>
                </a:solidFill>
              </a:rPr>
              <a:t>Vionvision</a:t>
            </a:r>
            <a:r>
              <a:rPr lang="en" sz="1400">
                <a:solidFill>
                  <a:srgbClr val="000000"/>
                </a:solidFill>
              </a:rPr>
              <a:t>. [Online]. Available: http://vion-tech.com/en/industry/27.html. [Accessed: 18-Oct-2021]. </a:t>
            </a:r>
            <a:endParaRPr sz="1400">
              <a:solidFill>
                <a:srgbClr val="000000"/>
              </a:solidFill>
            </a:endParaRPr>
          </a:p>
          <a:p>
            <a:pPr indent="-360045" lvl="0" marL="360045" rtl="0" algn="l">
              <a:lnSpc>
                <a:spcPct val="100000"/>
              </a:lnSpc>
              <a:spcBef>
                <a:spcPts val="0"/>
              </a:spcBef>
              <a:spcAft>
                <a:spcPts val="0"/>
              </a:spcAft>
              <a:buNone/>
            </a:pPr>
            <a:r>
              <a:t/>
            </a:r>
            <a:endParaRPr sz="1400">
              <a:solidFill>
                <a:srgbClr val="000000"/>
              </a:solidFill>
            </a:endParaRPr>
          </a:p>
          <a:p>
            <a:pPr indent="-360045" lvl="0" marL="360045" rtl="0" algn="l">
              <a:lnSpc>
                <a:spcPct val="100000"/>
              </a:lnSpc>
              <a:spcBef>
                <a:spcPts val="0"/>
              </a:spcBef>
              <a:spcAft>
                <a:spcPts val="0"/>
              </a:spcAft>
              <a:buNone/>
            </a:pPr>
            <a:r>
              <a:rPr lang="en" sz="1400">
                <a:solidFill>
                  <a:srgbClr val="000000"/>
                </a:solidFill>
              </a:rPr>
              <a:t>[3]	“Passenger Counting,” </a:t>
            </a:r>
            <a:r>
              <a:rPr i="1" lang="en" sz="1400">
                <a:solidFill>
                  <a:srgbClr val="000000"/>
                </a:solidFill>
              </a:rPr>
              <a:t>Passio Technologies</a:t>
            </a:r>
            <a:r>
              <a:rPr lang="en" sz="1400">
                <a:solidFill>
                  <a:srgbClr val="000000"/>
                </a:solidFill>
              </a:rPr>
              <a:t>, 03-Apr-2020. [Online]. Available: https://passiotech.com/passenger-counting/#. [Accessed: 26-Oct-2021]. </a:t>
            </a:r>
            <a:endParaRPr sz="1400">
              <a:solidFill>
                <a:srgbClr val="000000"/>
              </a:solidFill>
            </a:endParaRPr>
          </a:p>
          <a:p>
            <a:pPr indent="-360045" lvl="0" marL="360045" rtl="0" algn="l">
              <a:lnSpc>
                <a:spcPct val="100000"/>
              </a:lnSpc>
              <a:spcBef>
                <a:spcPts val="0"/>
              </a:spcBef>
              <a:spcAft>
                <a:spcPts val="0"/>
              </a:spcAft>
              <a:buNone/>
            </a:pPr>
            <a:r>
              <a:t/>
            </a:r>
            <a:endParaRPr sz="1400">
              <a:solidFill>
                <a:srgbClr val="000000"/>
              </a:solidFill>
            </a:endParaRPr>
          </a:p>
          <a:p>
            <a:pPr indent="0" lvl="0" marL="0" rtl="0" algn="l">
              <a:spcBef>
                <a:spcPts val="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en"/>
              <a:t>Solution</a:t>
            </a:r>
            <a:endParaRPr/>
          </a:p>
        </p:txBody>
      </p:sp>
      <p:sp>
        <p:nvSpPr>
          <p:cNvPr id="80" name="Google Shape;80;p3"/>
          <p:cNvSpPr txBox="1"/>
          <p:nvPr>
            <p:ph idx="1" type="body"/>
          </p:nvPr>
        </p:nvSpPr>
        <p:spPr>
          <a:xfrm>
            <a:off x="1066200" y="2152425"/>
            <a:ext cx="7011600" cy="2710200"/>
          </a:xfrm>
          <a:prstGeom prst="rect">
            <a:avLst/>
          </a:prstGeom>
          <a:noFill/>
          <a:ln>
            <a:noFill/>
          </a:ln>
        </p:spPr>
        <p:txBody>
          <a:bodyPr anchorCtr="0" anchor="t" bIns="91425" lIns="91425" spcFirstLastPara="1" rIns="91425" wrap="square" tIns="91425">
            <a:normAutofit/>
          </a:bodyPr>
          <a:lstStyle/>
          <a:p>
            <a:pPr indent="0" lvl="0" marL="0" rtl="0" algn="l">
              <a:lnSpc>
                <a:spcPct val="150000"/>
              </a:lnSpc>
              <a:spcBef>
                <a:spcPts val="0"/>
              </a:spcBef>
              <a:spcAft>
                <a:spcPts val="1200"/>
              </a:spcAft>
              <a:buSzPts val="1800"/>
              <a:buNone/>
            </a:pPr>
            <a:r>
              <a:rPr lang="en" sz="1900">
                <a:solidFill>
                  <a:srgbClr val="000000"/>
                </a:solidFill>
              </a:rPr>
              <a:t>IntelliBus provides </a:t>
            </a:r>
            <a:r>
              <a:rPr b="1" lang="en" sz="1900">
                <a:solidFill>
                  <a:srgbClr val="000000"/>
                </a:solidFill>
              </a:rPr>
              <a:t>real-time</a:t>
            </a:r>
            <a:r>
              <a:rPr lang="en" sz="1900">
                <a:solidFill>
                  <a:srgbClr val="000000"/>
                </a:solidFill>
              </a:rPr>
              <a:t> passenger data capture and analytics, so that transportation authorities can </a:t>
            </a:r>
            <a:r>
              <a:rPr b="1" lang="en" sz="1900">
                <a:solidFill>
                  <a:srgbClr val="000000"/>
                </a:solidFill>
              </a:rPr>
              <a:t>better utilize resources</a:t>
            </a:r>
            <a:r>
              <a:rPr lang="en" sz="1900">
                <a:solidFill>
                  <a:srgbClr val="000000"/>
                </a:solidFill>
              </a:rPr>
              <a:t> </a:t>
            </a:r>
            <a:r>
              <a:rPr b="1" lang="en" sz="1900">
                <a:solidFill>
                  <a:srgbClr val="000000"/>
                </a:solidFill>
              </a:rPr>
              <a:t>and provide a better service</a:t>
            </a:r>
            <a:r>
              <a:rPr lang="en" sz="1900">
                <a:solidFill>
                  <a:srgbClr val="000000"/>
                </a:solidFill>
              </a:rPr>
              <a:t> to their customers.</a:t>
            </a:r>
            <a:endParaRPr sz="190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4"/>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en"/>
              <a:t>Description </a:t>
            </a:r>
            <a:endParaRPr>
              <a:solidFill>
                <a:srgbClr val="FF0000"/>
              </a:solidFill>
            </a:endParaRPr>
          </a:p>
        </p:txBody>
      </p:sp>
      <p:sp>
        <p:nvSpPr>
          <p:cNvPr id="86" name="Google Shape;86;p4"/>
          <p:cNvSpPr txBox="1"/>
          <p:nvPr>
            <p:ph idx="1" type="body"/>
          </p:nvPr>
        </p:nvSpPr>
        <p:spPr>
          <a:xfrm>
            <a:off x="557100" y="1804425"/>
            <a:ext cx="8051700" cy="6471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lnSpc>
                <a:spcPct val="115000"/>
              </a:lnSpc>
              <a:spcBef>
                <a:spcPts val="0"/>
              </a:spcBef>
              <a:spcAft>
                <a:spcPts val="1200"/>
              </a:spcAft>
              <a:buSzPct val="132352"/>
              <a:buNone/>
            </a:pPr>
            <a:r>
              <a:rPr b="1" lang="en">
                <a:solidFill>
                  <a:srgbClr val="000000"/>
                </a:solidFill>
              </a:rPr>
              <a:t>Project Goal </a:t>
            </a:r>
            <a:r>
              <a:rPr lang="en">
                <a:solidFill>
                  <a:srgbClr val="000000"/>
                </a:solidFill>
              </a:rPr>
              <a:t>- </a:t>
            </a:r>
            <a:r>
              <a:rPr lang="en" sz="1850">
                <a:solidFill>
                  <a:srgbClr val="000000"/>
                </a:solidFill>
              </a:rPr>
              <a:t>design and prototype an IoT device that will track bus location and the aggregate number of riders.</a:t>
            </a:r>
            <a:r>
              <a:rPr lang="en" sz="1600">
                <a:solidFill>
                  <a:srgbClr val="000000"/>
                </a:solidFill>
              </a:rPr>
              <a:t> </a:t>
            </a:r>
            <a:endParaRPr sz="1600">
              <a:solidFill>
                <a:srgbClr val="000000"/>
              </a:solidFill>
            </a:endParaRPr>
          </a:p>
        </p:txBody>
      </p:sp>
      <p:graphicFrame>
        <p:nvGraphicFramePr>
          <p:cNvPr id="87" name="Google Shape;87;p4"/>
          <p:cNvGraphicFramePr/>
          <p:nvPr/>
        </p:nvGraphicFramePr>
        <p:xfrm>
          <a:off x="1222775" y="2571750"/>
          <a:ext cx="3000000" cy="3000000"/>
        </p:xfrm>
        <a:graphic>
          <a:graphicData uri="http://schemas.openxmlformats.org/drawingml/2006/table">
            <a:tbl>
              <a:tblPr>
                <a:noFill/>
                <a:tableStyleId>{70DE845F-1FF4-4A50-B6BB-62D00FA5C1AB}</a:tableStyleId>
              </a:tblPr>
              <a:tblGrid>
                <a:gridCol w="3360175"/>
                <a:gridCol w="3360175"/>
              </a:tblGrid>
              <a:tr h="530150">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rgbClr val="1155CC"/>
                          </a:solidFill>
                        </a:rPr>
                        <a:t>Passenger Counting System</a:t>
                      </a:r>
                      <a:endParaRPr b="1" sz="1500" u="none" cap="none" strike="noStrike">
                        <a:solidFill>
                          <a:srgbClr val="1155CC"/>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rgbClr val="1155CC"/>
                          </a:solidFill>
                        </a:rPr>
                        <a:t>Cloud-Based Web Application</a:t>
                      </a:r>
                      <a:endParaRPr b="1" sz="1500" u="none" cap="none" strike="noStrike">
                        <a:solidFill>
                          <a:srgbClr val="1155CC"/>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80650">
                <a:tc>
                  <a:txBody>
                    <a:bodyPr/>
                    <a:lstStyle/>
                    <a:p>
                      <a:pPr indent="-330200" lvl="0" marL="457200" marR="0" rtl="0" algn="l">
                        <a:lnSpc>
                          <a:spcPct val="100000"/>
                        </a:lnSpc>
                        <a:spcBef>
                          <a:spcPts val="0"/>
                        </a:spcBef>
                        <a:spcAft>
                          <a:spcPts val="0"/>
                        </a:spcAft>
                        <a:buClr>
                          <a:srgbClr val="000000"/>
                        </a:buClr>
                        <a:buSzPts val="1600"/>
                        <a:buFont typeface="Arial"/>
                        <a:buChar char="●"/>
                      </a:pPr>
                      <a:r>
                        <a:rPr lang="en" sz="1600" u="none" cap="none" strike="noStrike"/>
                        <a:t>Infrared Sensors </a:t>
                      </a:r>
                      <a:endParaRPr sz="1600" u="none" cap="none" strike="noStrike"/>
                    </a:p>
                    <a:p>
                      <a:pPr indent="-330200" lvl="0" marL="457200" marR="0" rtl="0" algn="l">
                        <a:lnSpc>
                          <a:spcPct val="100000"/>
                        </a:lnSpc>
                        <a:spcBef>
                          <a:spcPts val="0"/>
                        </a:spcBef>
                        <a:spcAft>
                          <a:spcPts val="0"/>
                        </a:spcAft>
                        <a:buSzPts val="1600"/>
                        <a:buChar char="●"/>
                      </a:pPr>
                      <a:r>
                        <a:rPr lang="en" sz="1600"/>
                        <a:t>LIDAR Sensors</a:t>
                      </a:r>
                      <a:endParaRPr sz="1600"/>
                    </a:p>
                    <a:p>
                      <a:pPr indent="-330200" lvl="0" marL="457200" marR="0" rtl="0" algn="l">
                        <a:lnSpc>
                          <a:spcPct val="100000"/>
                        </a:lnSpc>
                        <a:spcBef>
                          <a:spcPts val="0"/>
                        </a:spcBef>
                        <a:spcAft>
                          <a:spcPts val="0"/>
                        </a:spcAft>
                        <a:buClr>
                          <a:srgbClr val="000000"/>
                        </a:buClr>
                        <a:buSzPts val="1600"/>
                        <a:buFont typeface="Arial"/>
                        <a:buChar char="●"/>
                      </a:pPr>
                      <a:r>
                        <a:rPr lang="en" sz="1600" u="none" cap="none" strike="noStrike"/>
                        <a:t>Microcontroller</a:t>
                      </a:r>
                      <a:endParaRPr sz="1600" u="none" cap="none" strike="noStrike"/>
                    </a:p>
                    <a:p>
                      <a:pPr indent="-330200" lvl="0" marL="457200" marR="0" rtl="0" algn="l">
                        <a:lnSpc>
                          <a:spcPct val="100000"/>
                        </a:lnSpc>
                        <a:spcBef>
                          <a:spcPts val="0"/>
                        </a:spcBef>
                        <a:spcAft>
                          <a:spcPts val="0"/>
                        </a:spcAft>
                        <a:buClr>
                          <a:srgbClr val="000000"/>
                        </a:buClr>
                        <a:buSzPts val="1600"/>
                        <a:buFont typeface="Arial"/>
                        <a:buChar char="●"/>
                      </a:pPr>
                      <a:r>
                        <a:rPr lang="en" sz="1600" u="none" cap="none" strike="noStrike"/>
                        <a:t>LTE-M module</a:t>
                      </a:r>
                      <a:endParaRPr sz="1600" u="none" cap="none" strike="noStrike"/>
                    </a:p>
                    <a:p>
                      <a:pPr indent="-330200" lvl="0" marL="457200" marR="0" rtl="0" algn="l">
                        <a:lnSpc>
                          <a:spcPct val="100000"/>
                        </a:lnSpc>
                        <a:spcBef>
                          <a:spcPts val="0"/>
                        </a:spcBef>
                        <a:spcAft>
                          <a:spcPts val="0"/>
                        </a:spcAft>
                        <a:buClr>
                          <a:srgbClr val="000000"/>
                        </a:buClr>
                        <a:buSzPts val="1600"/>
                        <a:buFont typeface="Arial"/>
                        <a:buChar char="●"/>
                      </a:pPr>
                      <a:r>
                        <a:rPr lang="en" sz="1600" u="none" cap="none" strike="noStrike"/>
                        <a:t>GPS antenna</a:t>
                      </a:r>
                      <a:endParaRPr sz="16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330200" lvl="0" marL="457200" marR="0" rtl="0" algn="l">
                        <a:lnSpc>
                          <a:spcPct val="100000"/>
                        </a:lnSpc>
                        <a:spcBef>
                          <a:spcPts val="0"/>
                        </a:spcBef>
                        <a:spcAft>
                          <a:spcPts val="0"/>
                        </a:spcAft>
                        <a:buClr>
                          <a:srgbClr val="000000"/>
                        </a:buClr>
                        <a:buSzPts val="1600"/>
                        <a:buFont typeface="Arial"/>
                        <a:buChar char="●"/>
                      </a:pPr>
                      <a:r>
                        <a:rPr lang="en" sz="1600" u="none" cap="none" strike="noStrike"/>
                        <a:t>AWS IoT gateway with public IP address</a:t>
                      </a:r>
                      <a:endParaRPr sz="1600" u="none" cap="none" strike="noStrike"/>
                    </a:p>
                    <a:p>
                      <a:pPr indent="-330200" lvl="0" marL="457200" marR="0" rtl="0" algn="l">
                        <a:lnSpc>
                          <a:spcPct val="100000"/>
                        </a:lnSpc>
                        <a:spcBef>
                          <a:spcPts val="0"/>
                        </a:spcBef>
                        <a:spcAft>
                          <a:spcPts val="0"/>
                        </a:spcAft>
                        <a:buClr>
                          <a:srgbClr val="000000"/>
                        </a:buClr>
                        <a:buSzPts val="1600"/>
                        <a:buFont typeface="Arial"/>
                        <a:buChar char="●"/>
                      </a:pPr>
                      <a:r>
                        <a:rPr lang="en" sz="1600" u="none" cap="none" strike="noStrike"/>
                        <a:t>noSQL database on AWS</a:t>
                      </a:r>
                      <a:endParaRPr sz="1600" u="none" cap="none" strike="noStrike"/>
                    </a:p>
                    <a:p>
                      <a:pPr indent="-330200" lvl="0" marL="457200" marR="0" rtl="0" algn="l">
                        <a:lnSpc>
                          <a:spcPct val="100000"/>
                        </a:lnSpc>
                        <a:spcBef>
                          <a:spcPts val="0"/>
                        </a:spcBef>
                        <a:spcAft>
                          <a:spcPts val="0"/>
                        </a:spcAft>
                        <a:buClr>
                          <a:srgbClr val="000000"/>
                        </a:buClr>
                        <a:buSzPts val="1600"/>
                        <a:buFont typeface="Arial"/>
                        <a:buChar char="●"/>
                      </a:pPr>
                      <a:r>
                        <a:rPr lang="en" sz="1600" u="none" cap="none" strike="noStrike"/>
                        <a:t>Website with </a:t>
                      </a:r>
                      <a:r>
                        <a:rPr lang="en" sz="1600"/>
                        <a:t>chart JS</a:t>
                      </a:r>
                      <a:r>
                        <a:rPr lang="en" sz="1600" u="none" cap="none" strike="noStrike"/>
                        <a:t> dashboards and OpenLayers maps API </a:t>
                      </a:r>
                      <a:endParaRPr sz="16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en"/>
              <a:t>Customer Requirements</a:t>
            </a:r>
            <a:endParaRPr/>
          </a:p>
        </p:txBody>
      </p:sp>
      <p:sp>
        <p:nvSpPr>
          <p:cNvPr id="93" name="Google Shape;93;p5"/>
          <p:cNvSpPr txBox="1"/>
          <p:nvPr>
            <p:ph idx="1" type="body"/>
          </p:nvPr>
        </p:nvSpPr>
        <p:spPr>
          <a:xfrm>
            <a:off x="471900" y="1919075"/>
            <a:ext cx="8153700" cy="2710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b="1" lang="en">
                <a:solidFill>
                  <a:srgbClr val="000000"/>
                </a:solidFill>
              </a:rPr>
              <a:t>Target User</a:t>
            </a:r>
            <a:r>
              <a:rPr lang="en">
                <a:solidFill>
                  <a:srgbClr val="000000"/>
                </a:solidFill>
              </a:rPr>
              <a:t> - Transportation Departments without passenger data</a:t>
            </a:r>
            <a:endParaRPr>
              <a:solidFill>
                <a:srgbClr val="000000"/>
              </a:solidFill>
            </a:endParaRPr>
          </a:p>
          <a:p>
            <a:pPr indent="0" lvl="0" marL="0" rtl="0" algn="l">
              <a:lnSpc>
                <a:spcPct val="115000"/>
              </a:lnSpc>
              <a:spcBef>
                <a:spcPts val="1200"/>
              </a:spcBef>
              <a:spcAft>
                <a:spcPts val="0"/>
              </a:spcAft>
              <a:buSzPts val="1800"/>
              <a:buNone/>
            </a:pPr>
            <a:r>
              <a:t/>
            </a:r>
            <a:endParaRPr>
              <a:solidFill>
                <a:srgbClr val="000000"/>
              </a:solidFill>
            </a:endParaRPr>
          </a:p>
          <a:p>
            <a:pPr indent="0" lvl="0" marL="0" rtl="0" algn="l">
              <a:lnSpc>
                <a:spcPct val="115000"/>
              </a:lnSpc>
              <a:spcBef>
                <a:spcPts val="1200"/>
              </a:spcBef>
              <a:spcAft>
                <a:spcPts val="1200"/>
              </a:spcAft>
              <a:buSzPts val="1800"/>
              <a:buNone/>
            </a:pPr>
            <a:r>
              <a:t/>
            </a:r>
            <a:endParaRPr/>
          </a:p>
        </p:txBody>
      </p:sp>
      <p:pic>
        <p:nvPicPr>
          <p:cNvPr id="94" name="Google Shape;94;p5"/>
          <p:cNvPicPr preferRelativeResize="0"/>
          <p:nvPr/>
        </p:nvPicPr>
        <p:blipFill rotWithShape="1">
          <a:blip r:embed="rId3">
            <a:alphaModFix/>
          </a:blip>
          <a:srcRect b="0" l="0" r="0" t="0"/>
          <a:stretch/>
        </p:blipFill>
        <p:spPr>
          <a:xfrm>
            <a:off x="6318700" y="390200"/>
            <a:ext cx="2173601" cy="1116225"/>
          </a:xfrm>
          <a:prstGeom prst="rect">
            <a:avLst/>
          </a:prstGeom>
          <a:noFill/>
          <a:ln>
            <a:noFill/>
          </a:ln>
        </p:spPr>
      </p:pic>
      <p:graphicFrame>
        <p:nvGraphicFramePr>
          <p:cNvPr id="95" name="Google Shape;95;p5"/>
          <p:cNvGraphicFramePr/>
          <p:nvPr/>
        </p:nvGraphicFramePr>
        <p:xfrm>
          <a:off x="662650" y="2571760"/>
          <a:ext cx="3000000" cy="3000000"/>
        </p:xfrm>
        <a:graphic>
          <a:graphicData uri="http://schemas.openxmlformats.org/drawingml/2006/table">
            <a:tbl>
              <a:tblPr>
                <a:noFill/>
                <a:tableStyleId>{70DE845F-1FF4-4A50-B6BB-62D00FA5C1AB}</a:tableStyleId>
              </a:tblPr>
              <a:tblGrid>
                <a:gridCol w="3920300"/>
                <a:gridCol w="3920300"/>
              </a:tblGrid>
              <a:tr h="4728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1155CC"/>
                          </a:solidFill>
                        </a:rPr>
                        <a:t>Requirement</a:t>
                      </a:r>
                      <a:r>
                        <a:rPr lang="en" sz="1400" u="none" cap="none" strike="noStrike">
                          <a:solidFill>
                            <a:schemeClr val="dk1"/>
                          </a:solidFill>
                        </a:rPr>
                        <a:t> </a:t>
                      </a:r>
                      <a:endParaRPr sz="1400" u="none" cap="none" strike="noStrike">
                        <a:solidFill>
                          <a:schemeClr val="dk1"/>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1155CC"/>
                          </a:solidFill>
                        </a:rPr>
                        <a:t>Priority</a:t>
                      </a:r>
                      <a:endParaRPr sz="1400" u="none" cap="none" strike="noStrike">
                        <a:solidFill>
                          <a:srgbClr val="1155CC"/>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728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Accurate display of passenger counts </a:t>
                      </a:r>
                      <a:endParaRPr sz="14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0000"/>
                          </a:solidFill>
                        </a:rPr>
                        <a:t>HIGH</a:t>
                      </a:r>
                      <a:endParaRPr sz="1400" u="none" cap="none" strike="noStrike">
                        <a:solidFill>
                          <a:srgbClr val="FF000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4547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Easy to Install </a:t>
                      </a:r>
                      <a:endParaRPr sz="14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0000"/>
                          </a:solidFill>
                        </a:rPr>
                        <a:t>HIGH</a:t>
                      </a:r>
                      <a:endParaRPr sz="1400" u="none" cap="none" strike="noStrike">
                        <a:solidFill>
                          <a:srgbClr val="FF000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547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Cost less than $800</a:t>
                      </a:r>
                      <a:endParaRPr sz="14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9900"/>
                          </a:solidFill>
                        </a:rPr>
                        <a:t>MEDIUM</a:t>
                      </a:r>
                      <a:endParaRPr sz="1400" u="none" cap="none" strike="noStrike">
                        <a:solidFill>
                          <a:srgbClr val="FF990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547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Timely web application response</a:t>
                      </a:r>
                      <a:endParaRPr sz="14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9900"/>
                          </a:solidFill>
                        </a:rPr>
                        <a:t>MEDIUM</a:t>
                      </a:r>
                      <a:endParaRPr sz="1400" u="none" cap="none" strike="noStrike">
                        <a:solidFill>
                          <a:srgbClr val="FF990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en"/>
              <a:t>Engineering Requirements</a:t>
            </a:r>
            <a:endParaRPr/>
          </a:p>
        </p:txBody>
      </p:sp>
      <p:pic>
        <p:nvPicPr>
          <p:cNvPr id="101" name="Google Shape;101;p6"/>
          <p:cNvPicPr preferRelativeResize="0"/>
          <p:nvPr/>
        </p:nvPicPr>
        <p:blipFill rotWithShape="1">
          <a:blip r:embed="rId3">
            <a:alphaModFix/>
          </a:blip>
          <a:srcRect b="0" l="0" r="0" t="0"/>
          <a:stretch/>
        </p:blipFill>
        <p:spPr>
          <a:xfrm>
            <a:off x="7395800" y="237150"/>
            <a:ext cx="634650" cy="1269275"/>
          </a:xfrm>
          <a:prstGeom prst="rect">
            <a:avLst/>
          </a:prstGeom>
          <a:noFill/>
          <a:ln>
            <a:noFill/>
          </a:ln>
        </p:spPr>
      </p:pic>
      <p:graphicFrame>
        <p:nvGraphicFramePr>
          <p:cNvPr id="102" name="Google Shape;102;p6"/>
          <p:cNvGraphicFramePr/>
          <p:nvPr/>
        </p:nvGraphicFramePr>
        <p:xfrm>
          <a:off x="952500" y="1915600"/>
          <a:ext cx="3000000" cy="3000000"/>
        </p:xfrm>
        <a:graphic>
          <a:graphicData uri="http://schemas.openxmlformats.org/drawingml/2006/table">
            <a:tbl>
              <a:tblPr>
                <a:noFill/>
                <a:tableStyleId>{70DE845F-1FF4-4A50-B6BB-62D00FA5C1AB}</a:tableStyleId>
              </a:tblPr>
              <a:tblGrid>
                <a:gridCol w="2413000"/>
                <a:gridCol w="2352850"/>
                <a:gridCol w="2473150"/>
              </a:tblGrid>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1155CC"/>
                          </a:solidFill>
                        </a:rPr>
                        <a:t>Requirement </a:t>
                      </a:r>
                      <a:endParaRPr sz="1400" u="none" cap="none" strike="noStrike">
                        <a:solidFill>
                          <a:srgbClr val="1155CC"/>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1155CC"/>
                          </a:solidFill>
                        </a:rPr>
                        <a:t>Priority</a:t>
                      </a:r>
                      <a:endParaRPr sz="1400" u="none" cap="none" strike="noStrike">
                        <a:solidFill>
                          <a:srgbClr val="1155CC"/>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1155CC"/>
                          </a:solidFill>
                        </a:rPr>
                        <a:t>Customer Need</a:t>
                      </a:r>
                      <a:endParaRPr sz="1400" u="none" cap="none" strike="noStrike">
                        <a:solidFill>
                          <a:srgbClr val="1155CC"/>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Transmit to the cloud with a minimum throughput </a:t>
                      </a:r>
                      <a:endParaRPr sz="14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0000"/>
                          </a:solidFill>
                        </a:rPr>
                        <a:t>HIGH</a:t>
                      </a:r>
                      <a:endParaRPr sz="1400" u="none" cap="none" strike="noStrike">
                        <a:solidFill>
                          <a:srgbClr val="FF000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Accuracy &amp; Timeliness</a:t>
                      </a:r>
                      <a:endParaRPr sz="14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Respond HTTP requests within 5 s</a:t>
                      </a:r>
                      <a:endParaRPr sz="14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0000"/>
                          </a:solidFill>
                        </a:rPr>
                        <a:t>HIGH</a:t>
                      </a:r>
                      <a:endParaRPr sz="1400" u="none" cap="none" strike="noStrike">
                        <a:solidFill>
                          <a:srgbClr val="FF000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Accuracy &amp; Timeliness</a:t>
                      </a:r>
                      <a:endParaRPr sz="14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Area &lt; 680 cm</a:t>
                      </a:r>
                      <a:r>
                        <a:rPr baseline="30000" lang="en" sz="1400" u="none" cap="none" strike="noStrike"/>
                        <a:t>2</a:t>
                      </a:r>
                      <a:endParaRPr baseline="30000" sz="14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0000"/>
                          </a:solidFill>
                        </a:rPr>
                        <a:t>HIGH</a:t>
                      </a:r>
                      <a:endParaRPr sz="1400" u="none" cap="none" strike="noStrike">
                        <a:solidFill>
                          <a:srgbClr val="FF000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Ease of Installation</a:t>
                      </a:r>
                      <a:endParaRPr sz="14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Charge using 5V USB </a:t>
                      </a:r>
                      <a:endParaRPr sz="14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0000"/>
                          </a:solidFill>
                        </a:rPr>
                        <a:t>HIGH</a:t>
                      </a:r>
                      <a:endParaRPr sz="1400" u="none" cap="none" strike="noStrike">
                        <a:solidFill>
                          <a:srgbClr val="FF000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Ease of Installation</a:t>
                      </a:r>
                      <a:endParaRPr sz="14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Embedded device cost under $200 </a:t>
                      </a:r>
                      <a:endParaRPr sz="14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9900"/>
                          </a:solidFill>
                        </a:rPr>
                        <a:t>MEDIUM</a:t>
                      </a:r>
                      <a:endParaRPr sz="1400" u="none" cap="none" strike="noStrike">
                        <a:solidFill>
                          <a:srgbClr val="FF990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Cost &amp; Scalability</a:t>
                      </a:r>
                      <a:endParaRPr sz="14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en"/>
              <a:t>System Overview</a:t>
            </a:r>
            <a:endParaRPr/>
          </a:p>
        </p:txBody>
      </p:sp>
      <p:sp>
        <p:nvSpPr>
          <p:cNvPr id="108" name="Google Shape;108;p7"/>
          <p:cNvSpPr txBox="1"/>
          <p:nvPr>
            <p:ph idx="1" type="body"/>
          </p:nvPr>
        </p:nvSpPr>
        <p:spPr>
          <a:xfrm>
            <a:off x="5858700" y="2398138"/>
            <a:ext cx="2835300" cy="2022600"/>
          </a:xfrm>
          <a:prstGeom prst="rect">
            <a:avLst/>
          </a:prstGeom>
          <a:noFill/>
          <a:ln>
            <a:noFill/>
          </a:ln>
        </p:spPr>
        <p:txBody>
          <a:bodyPr anchorCtr="0" anchor="t" bIns="91425" lIns="91425" spcFirstLastPara="1" rIns="91425" wrap="square" tIns="91425">
            <a:normAutofit fontScale="92500" lnSpcReduction="10000"/>
          </a:bodyPr>
          <a:lstStyle/>
          <a:p>
            <a:pPr indent="-316737" lvl="0" marL="457200" rtl="0" algn="l">
              <a:lnSpc>
                <a:spcPct val="115000"/>
              </a:lnSpc>
              <a:spcBef>
                <a:spcPts val="0"/>
              </a:spcBef>
              <a:spcAft>
                <a:spcPts val="0"/>
              </a:spcAft>
              <a:buClr>
                <a:srgbClr val="000000"/>
              </a:buClr>
              <a:buSzPct val="100000"/>
              <a:buChar char="●"/>
            </a:pPr>
            <a:r>
              <a:rPr lang="en" sz="1500">
                <a:solidFill>
                  <a:srgbClr val="000000"/>
                </a:solidFill>
              </a:rPr>
              <a:t>Low SWaP IoT Devices &amp; Sensors</a:t>
            </a:r>
            <a:endParaRPr sz="1500">
              <a:solidFill>
                <a:srgbClr val="000000"/>
              </a:solidFill>
            </a:endParaRPr>
          </a:p>
          <a:p>
            <a:pPr indent="-316737" lvl="0" marL="457200" rtl="0" algn="l">
              <a:lnSpc>
                <a:spcPct val="115000"/>
              </a:lnSpc>
              <a:spcBef>
                <a:spcPts val="0"/>
              </a:spcBef>
              <a:spcAft>
                <a:spcPts val="0"/>
              </a:spcAft>
              <a:buClr>
                <a:srgbClr val="000000"/>
              </a:buClr>
              <a:buSzPct val="100000"/>
              <a:buChar char="●"/>
            </a:pPr>
            <a:r>
              <a:rPr lang="en" sz="1500">
                <a:solidFill>
                  <a:srgbClr val="000000"/>
                </a:solidFill>
              </a:rPr>
              <a:t>Cloud-based IoT Endpoint and Processing</a:t>
            </a:r>
            <a:endParaRPr sz="1500">
              <a:solidFill>
                <a:srgbClr val="000000"/>
              </a:solidFill>
            </a:endParaRPr>
          </a:p>
          <a:p>
            <a:pPr indent="-316737" lvl="0" marL="457200" rtl="0" algn="l">
              <a:lnSpc>
                <a:spcPct val="115000"/>
              </a:lnSpc>
              <a:spcBef>
                <a:spcPts val="0"/>
              </a:spcBef>
              <a:spcAft>
                <a:spcPts val="0"/>
              </a:spcAft>
              <a:buClr>
                <a:srgbClr val="000000"/>
              </a:buClr>
              <a:buSzPct val="100000"/>
              <a:buChar char="●"/>
            </a:pPr>
            <a:r>
              <a:rPr lang="en" sz="1500">
                <a:solidFill>
                  <a:srgbClr val="000000"/>
                </a:solidFill>
              </a:rPr>
              <a:t>Visualization with Open-source GIS software</a:t>
            </a:r>
            <a:endParaRPr sz="1500">
              <a:solidFill>
                <a:srgbClr val="000000"/>
              </a:solidFill>
            </a:endParaRPr>
          </a:p>
          <a:p>
            <a:pPr indent="-316737" lvl="0" marL="457200" rtl="0" algn="l">
              <a:lnSpc>
                <a:spcPct val="115000"/>
              </a:lnSpc>
              <a:spcBef>
                <a:spcPts val="0"/>
              </a:spcBef>
              <a:spcAft>
                <a:spcPts val="0"/>
              </a:spcAft>
              <a:buClr>
                <a:srgbClr val="000000"/>
              </a:buClr>
              <a:buSzPct val="100000"/>
              <a:buChar char="●"/>
            </a:pPr>
            <a:r>
              <a:rPr lang="en" sz="1500">
                <a:solidFill>
                  <a:srgbClr val="000000"/>
                </a:solidFill>
              </a:rPr>
              <a:t>End-User access through a web-portal</a:t>
            </a:r>
            <a:endParaRPr sz="1500"/>
          </a:p>
        </p:txBody>
      </p:sp>
      <p:pic>
        <p:nvPicPr>
          <p:cNvPr id="109" name="Google Shape;109;p7"/>
          <p:cNvPicPr preferRelativeResize="0"/>
          <p:nvPr/>
        </p:nvPicPr>
        <p:blipFill rotWithShape="1">
          <a:blip r:embed="rId3">
            <a:alphaModFix/>
          </a:blip>
          <a:srcRect b="0" l="0" r="0" t="0"/>
          <a:stretch/>
        </p:blipFill>
        <p:spPr>
          <a:xfrm>
            <a:off x="334425" y="2465163"/>
            <a:ext cx="5146000" cy="1888525"/>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8"/>
          <p:cNvSpPr txBox="1"/>
          <p:nvPr>
            <p:ph type="title"/>
          </p:nvPr>
        </p:nvSpPr>
        <p:spPr>
          <a:xfrm>
            <a:off x="460950" y="573775"/>
            <a:ext cx="8222100" cy="767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en"/>
              <a:t>System Overview - Technologies </a:t>
            </a:r>
            <a:endParaRPr>
              <a:solidFill>
                <a:srgbClr val="FF0000"/>
              </a:solidFill>
            </a:endParaRPr>
          </a:p>
        </p:txBody>
      </p:sp>
      <p:pic>
        <p:nvPicPr>
          <p:cNvPr id="115" name="Google Shape;115;p8"/>
          <p:cNvPicPr preferRelativeResize="0"/>
          <p:nvPr/>
        </p:nvPicPr>
        <p:blipFill rotWithShape="1">
          <a:blip r:embed="rId3">
            <a:alphaModFix/>
          </a:blip>
          <a:srcRect b="0" l="0" r="0" t="0"/>
          <a:stretch/>
        </p:blipFill>
        <p:spPr>
          <a:xfrm>
            <a:off x="5104825" y="3346422"/>
            <a:ext cx="1227300" cy="644325"/>
          </a:xfrm>
          <a:prstGeom prst="rect">
            <a:avLst/>
          </a:prstGeom>
          <a:noFill/>
          <a:ln>
            <a:noFill/>
          </a:ln>
        </p:spPr>
      </p:pic>
      <p:pic>
        <p:nvPicPr>
          <p:cNvPr id="116" name="Google Shape;116;p8"/>
          <p:cNvPicPr preferRelativeResize="0"/>
          <p:nvPr/>
        </p:nvPicPr>
        <p:blipFill rotWithShape="1">
          <a:blip r:embed="rId4">
            <a:alphaModFix/>
          </a:blip>
          <a:srcRect b="0" l="0" r="0" t="0"/>
          <a:stretch/>
        </p:blipFill>
        <p:spPr>
          <a:xfrm>
            <a:off x="669575" y="3145513"/>
            <a:ext cx="974450" cy="984300"/>
          </a:xfrm>
          <a:prstGeom prst="rect">
            <a:avLst/>
          </a:prstGeom>
          <a:noFill/>
          <a:ln>
            <a:noFill/>
          </a:ln>
        </p:spPr>
      </p:pic>
      <p:pic>
        <p:nvPicPr>
          <p:cNvPr id="117" name="Google Shape;117;p8"/>
          <p:cNvPicPr preferRelativeResize="0"/>
          <p:nvPr/>
        </p:nvPicPr>
        <p:blipFill rotWithShape="1">
          <a:blip r:embed="rId5">
            <a:alphaModFix/>
          </a:blip>
          <a:srcRect b="0" l="0" r="0" t="0"/>
          <a:stretch/>
        </p:blipFill>
        <p:spPr>
          <a:xfrm>
            <a:off x="1978022" y="3176461"/>
            <a:ext cx="922425" cy="922425"/>
          </a:xfrm>
          <a:prstGeom prst="rect">
            <a:avLst/>
          </a:prstGeom>
          <a:noFill/>
          <a:ln>
            <a:noFill/>
          </a:ln>
        </p:spPr>
      </p:pic>
      <p:pic>
        <p:nvPicPr>
          <p:cNvPr id="118" name="Google Shape;118;p8"/>
          <p:cNvPicPr preferRelativeResize="0"/>
          <p:nvPr/>
        </p:nvPicPr>
        <p:blipFill rotWithShape="1">
          <a:blip r:embed="rId6">
            <a:alphaModFix/>
          </a:blip>
          <a:srcRect b="0" l="0" r="0" t="0"/>
          <a:stretch/>
        </p:blipFill>
        <p:spPr>
          <a:xfrm>
            <a:off x="7536325" y="3323625"/>
            <a:ext cx="1050575" cy="689925"/>
          </a:xfrm>
          <a:prstGeom prst="rect">
            <a:avLst/>
          </a:prstGeom>
          <a:noFill/>
          <a:ln>
            <a:noFill/>
          </a:ln>
        </p:spPr>
      </p:pic>
      <p:pic>
        <p:nvPicPr>
          <p:cNvPr id="119" name="Google Shape;119;p8"/>
          <p:cNvPicPr preferRelativeResize="0"/>
          <p:nvPr/>
        </p:nvPicPr>
        <p:blipFill rotWithShape="1">
          <a:blip r:embed="rId7">
            <a:alphaModFix/>
          </a:blip>
          <a:srcRect b="0" l="0" r="0" t="0"/>
          <a:stretch/>
        </p:blipFill>
        <p:spPr>
          <a:xfrm>
            <a:off x="6612063" y="3076766"/>
            <a:ext cx="644325" cy="644325"/>
          </a:xfrm>
          <a:prstGeom prst="rect">
            <a:avLst/>
          </a:prstGeom>
          <a:noFill/>
          <a:ln>
            <a:noFill/>
          </a:ln>
        </p:spPr>
      </p:pic>
      <p:sp>
        <p:nvSpPr>
          <p:cNvPr id="120" name="Google Shape;120;p8"/>
          <p:cNvSpPr txBox="1"/>
          <p:nvPr>
            <p:ph idx="1" type="body"/>
          </p:nvPr>
        </p:nvSpPr>
        <p:spPr>
          <a:xfrm>
            <a:off x="86925" y="2336400"/>
            <a:ext cx="4835400" cy="470700"/>
          </a:xfrm>
          <a:prstGeom prst="rect">
            <a:avLst/>
          </a:prstGeom>
          <a:noFill/>
          <a:ln>
            <a:noFill/>
          </a:ln>
        </p:spPr>
        <p:txBody>
          <a:bodyPr anchorCtr="0" anchor="t" bIns="91425" lIns="91425" spcFirstLastPara="1" rIns="91425" wrap="square" tIns="91425">
            <a:normAutofit lnSpcReduction="20000"/>
          </a:bodyPr>
          <a:lstStyle/>
          <a:p>
            <a:pPr indent="0" lvl="0" marL="0" rtl="0" algn="ctr">
              <a:lnSpc>
                <a:spcPct val="115000"/>
              </a:lnSpc>
              <a:spcBef>
                <a:spcPts val="0"/>
              </a:spcBef>
              <a:spcAft>
                <a:spcPts val="1200"/>
              </a:spcAft>
              <a:buSzPts val="1800"/>
              <a:buNone/>
            </a:pPr>
            <a:r>
              <a:rPr b="1" lang="en" sz="1900">
                <a:solidFill>
                  <a:srgbClr val="000000"/>
                </a:solidFill>
              </a:rPr>
              <a:t>Visualization</a:t>
            </a:r>
            <a:endParaRPr b="1" sz="1900">
              <a:solidFill>
                <a:srgbClr val="000000"/>
              </a:solidFill>
            </a:endParaRPr>
          </a:p>
        </p:txBody>
      </p:sp>
      <p:cxnSp>
        <p:nvCxnSpPr>
          <p:cNvPr id="121" name="Google Shape;121;p8"/>
          <p:cNvCxnSpPr/>
          <p:nvPr/>
        </p:nvCxnSpPr>
        <p:spPr>
          <a:xfrm>
            <a:off x="4840950" y="2377250"/>
            <a:ext cx="0" cy="2146800"/>
          </a:xfrm>
          <a:prstGeom prst="straightConnector1">
            <a:avLst/>
          </a:prstGeom>
          <a:noFill/>
          <a:ln cap="flat" cmpd="sng" w="9525">
            <a:solidFill>
              <a:schemeClr val="dk2"/>
            </a:solidFill>
            <a:prstDash val="dash"/>
            <a:round/>
            <a:headEnd len="sm" w="sm" type="none"/>
            <a:tailEnd len="sm" w="sm" type="none"/>
          </a:ln>
        </p:spPr>
      </p:cxnSp>
      <p:sp>
        <p:nvSpPr>
          <p:cNvPr id="122" name="Google Shape;122;p8"/>
          <p:cNvSpPr txBox="1"/>
          <p:nvPr>
            <p:ph idx="1" type="body"/>
          </p:nvPr>
        </p:nvSpPr>
        <p:spPr>
          <a:xfrm>
            <a:off x="4922325" y="2336400"/>
            <a:ext cx="4152600" cy="470700"/>
          </a:xfrm>
          <a:prstGeom prst="rect">
            <a:avLst/>
          </a:prstGeom>
          <a:noFill/>
          <a:ln>
            <a:noFill/>
          </a:ln>
        </p:spPr>
        <p:txBody>
          <a:bodyPr anchorCtr="0" anchor="t" bIns="91425" lIns="91425" spcFirstLastPara="1" rIns="91425" wrap="square" tIns="91425">
            <a:normAutofit lnSpcReduction="20000"/>
          </a:bodyPr>
          <a:lstStyle/>
          <a:p>
            <a:pPr indent="0" lvl="0" marL="0" rtl="0" algn="ctr">
              <a:lnSpc>
                <a:spcPct val="115000"/>
              </a:lnSpc>
              <a:spcBef>
                <a:spcPts val="0"/>
              </a:spcBef>
              <a:spcAft>
                <a:spcPts val="1200"/>
              </a:spcAft>
              <a:buSzPts val="1800"/>
              <a:buNone/>
            </a:pPr>
            <a:r>
              <a:rPr b="1" lang="en" sz="1900">
                <a:solidFill>
                  <a:srgbClr val="000000"/>
                </a:solidFill>
              </a:rPr>
              <a:t>Data Processing</a:t>
            </a:r>
            <a:endParaRPr b="1" sz="1900">
              <a:solidFill>
                <a:srgbClr val="000000"/>
              </a:solidFill>
            </a:endParaRPr>
          </a:p>
        </p:txBody>
      </p:sp>
      <p:pic>
        <p:nvPicPr>
          <p:cNvPr id="123" name="Google Shape;123;p8"/>
          <p:cNvPicPr preferRelativeResize="0"/>
          <p:nvPr/>
        </p:nvPicPr>
        <p:blipFill rotWithShape="1">
          <a:blip r:embed="rId8">
            <a:alphaModFix/>
          </a:blip>
          <a:srcRect b="0" l="0" r="0" t="0"/>
          <a:stretch/>
        </p:blipFill>
        <p:spPr>
          <a:xfrm>
            <a:off x="6408950" y="4013550"/>
            <a:ext cx="1050576" cy="902615"/>
          </a:xfrm>
          <a:prstGeom prst="rect">
            <a:avLst/>
          </a:prstGeom>
          <a:noFill/>
          <a:ln>
            <a:noFill/>
          </a:ln>
        </p:spPr>
      </p:pic>
      <p:pic>
        <p:nvPicPr>
          <p:cNvPr id="124" name="Google Shape;124;p8"/>
          <p:cNvPicPr preferRelativeResize="0"/>
          <p:nvPr/>
        </p:nvPicPr>
        <p:blipFill>
          <a:blip r:embed="rId9">
            <a:alphaModFix/>
          </a:blip>
          <a:stretch>
            <a:fillRect/>
          </a:stretch>
        </p:blipFill>
        <p:spPr>
          <a:xfrm>
            <a:off x="3185902" y="3075775"/>
            <a:ext cx="1123800" cy="1123800"/>
          </a:xfrm>
          <a:prstGeom prst="rect">
            <a:avLst/>
          </a:prstGeom>
          <a:noFill/>
          <a:ln>
            <a:noFill/>
          </a:ln>
        </p:spPr>
      </p:pic>
      <p:sp>
        <p:nvSpPr>
          <p:cNvPr id="125" name="Google Shape;125;p8"/>
          <p:cNvSpPr txBox="1"/>
          <p:nvPr/>
        </p:nvSpPr>
        <p:spPr>
          <a:xfrm>
            <a:off x="550800" y="4129825"/>
            <a:ext cx="1212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Roboto"/>
                <a:ea typeface="Roboto"/>
                <a:cs typeface="Roboto"/>
                <a:sym typeface="Roboto"/>
              </a:rPr>
              <a:t>Map Framework</a:t>
            </a:r>
            <a:endParaRPr sz="1100">
              <a:latin typeface="Roboto"/>
              <a:ea typeface="Roboto"/>
              <a:cs typeface="Roboto"/>
              <a:sym typeface="Roboto"/>
            </a:endParaRPr>
          </a:p>
        </p:txBody>
      </p:sp>
      <p:sp>
        <p:nvSpPr>
          <p:cNvPr id="126" name="Google Shape;126;p8"/>
          <p:cNvSpPr txBox="1"/>
          <p:nvPr/>
        </p:nvSpPr>
        <p:spPr>
          <a:xfrm>
            <a:off x="2017425" y="4129825"/>
            <a:ext cx="974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Roboto"/>
                <a:ea typeface="Roboto"/>
                <a:cs typeface="Roboto"/>
                <a:sym typeface="Roboto"/>
              </a:rPr>
              <a:t>AJAX HTTP</a:t>
            </a:r>
            <a:endParaRPr sz="1100">
              <a:latin typeface="Roboto"/>
              <a:ea typeface="Roboto"/>
              <a:cs typeface="Roboto"/>
              <a:sym typeface="Roboto"/>
            </a:endParaRPr>
          </a:p>
        </p:txBody>
      </p:sp>
      <p:sp>
        <p:nvSpPr>
          <p:cNvPr id="127" name="Google Shape;127;p8"/>
          <p:cNvSpPr txBox="1"/>
          <p:nvPr/>
        </p:nvSpPr>
        <p:spPr>
          <a:xfrm>
            <a:off x="3396200" y="4129825"/>
            <a:ext cx="703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Roboto"/>
                <a:ea typeface="Roboto"/>
                <a:cs typeface="Roboto"/>
                <a:sym typeface="Roboto"/>
              </a:rPr>
              <a:t>ChartJS</a:t>
            </a:r>
            <a:endParaRPr sz="1100">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9"/>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en"/>
              <a:t>On-bus Hardware Organization</a:t>
            </a:r>
            <a:endParaRPr/>
          </a:p>
        </p:txBody>
      </p:sp>
      <p:sp>
        <p:nvSpPr>
          <p:cNvPr id="133" name="Google Shape;133;p9"/>
          <p:cNvSpPr txBox="1"/>
          <p:nvPr>
            <p:ph idx="1" type="body"/>
          </p:nvPr>
        </p:nvSpPr>
        <p:spPr>
          <a:xfrm>
            <a:off x="86925" y="1726350"/>
            <a:ext cx="4835400" cy="32829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000000"/>
              </a:buClr>
              <a:buSzPts val="1800"/>
              <a:buChar char="●"/>
            </a:pPr>
            <a:r>
              <a:rPr lang="en">
                <a:solidFill>
                  <a:srgbClr val="000000"/>
                </a:solidFill>
              </a:rPr>
              <a:t>Jumper wires connect the microcontroller to the sensors</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GPIO ports are used for communication as sensors produces a digital 1 or 0</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A pair of 2 sensors for each door</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Sensors are placed facing the passing passengers</a:t>
            </a:r>
            <a:endParaRPr>
              <a:solidFill>
                <a:srgbClr val="000000"/>
              </a:solidFill>
            </a:endParaRPr>
          </a:p>
        </p:txBody>
      </p:sp>
      <p:pic>
        <p:nvPicPr>
          <p:cNvPr id="134" name="Google Shape;134;p9"/>
          <p:cNvPicPr preferRelativeResize="0"/>
          <p:nvPr/>
        </p:nvPicPr>
        <p:blipFill rotWithShape="1">
          <a:blip r:embed="rId3">
            <a:alphaModFix/>
          </a:blip>
          <a:srcRect b="0" l="0" r="0" t="0"/>
          <a:stretch/>
        </p:blipFill>
        <p:spPr>
          <a:xfrm>
            <a:off x="5133927" y="1843200"/>
            <a:ext cx="4010075" cy="2936850"/>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